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rbitron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ihdFfEdUbXbsu0uIljaxuosISw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91391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055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e8828284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6e8828284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7930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c8c4416f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7c8c4416f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7044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c8c4416f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7c8c4416f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9564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c8456797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7c8456797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5215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e95955e2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6e95955e2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7529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e95955e2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6e95955e2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136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e95955e2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6e95955e2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9819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e95955e26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6e95955e2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3842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76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dcfea79a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7dcfea79a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688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dcfea79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7dcfea79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0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e95955e26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 err="1" smtClean="0"/>
              <a:t>Obs</a:t>
            </a:r>
            <a:r>
              <a:rPr lang="pt-BR" dirty="0" smtClean="0"/>
              <a:t>: precisa arrumar</a:t>
            </a:r>
            <a:r>
              <a:rPr lang="pt-BR" baseline="0" dirty="0" smtClean="0"/>
              <a:t> a arte.</a:t>
            </a:r>
            <a:endParaRPr dirty="0"/>
          </a:p>
        </p:txBody>
      </p:sp>
      <p:sp>
        <p:nvSpPr>
          <p:cNvPr id="113" name="Google Shape;113;g6e95955e26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545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196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c8c4416f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7c8c4416f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1686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8c4416f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7c8c4416f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91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c8c4416f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7c8c4416f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6031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c8c4416f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dirty="0" smtClean="0"/>
              <a:t>OBS: acho que muito</a:t>
            </a:r>
            <a:r>
              <a:rPr lang="pt-BR" baseline="0" dirty="0" smtClean="0"/>
              <a:t> pequeno, melhor dividir em mais telas? Ver como fica.</a:t>
            </a:r>
            <a:endParaRPr dirty="0"/>
          </a:p>
        </p:txBody>
      </p:sp>
      <p:sp>
        <p:nvSpPr>
          <p:cNvPr id="151" name="Google Shape;151;g7c8c4416f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689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cd331a5a9_0_158"/>
          <p:cNvSpPr/>
          <p:nvPr/>
        </p:nvSpPr>
        <p:spPr>
          <a:xfrm>
            <a:off x="782294" y="0"/>
            <a:ext cx="106275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7cd331a5a9_0_158"/>
          <p:cNvSpPr/>
          <p:nvPr/>
        </p:nvSpPr>
        <p:spPr>
          <a:xfrm>
            <a:off x="782294" y="6769200"/>
            <a:ext cx="106275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7cd331a5a9_0_158"/>
          <p:cNvSpPr txBox="1">
            <a:spLocks noGrp="1"/>
          </p:cNvSpPr>
          <p:nvPr>
            <p:ph type="title" hasCustomPrompt="1"/>
          </p:nvPr>
        </p:nvSpPr>
        <p:spPr>
          <a:xfrm>
            <a:off x="782300" y="1805050"/>
            <a:ext cx="10627500" cy="2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400"/>
              <a:buNone/>
              <a:defRPr sz="14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g7cd331a5a9_0_158"/>
          <p:cNvSpPr txBox="1">
            <a:spLocks noGrp="1"/>
          </p:cNvSpPr>
          <p:nvPr>
            <p:ph type="body" idx="1"/>
          </p:nvPr>
        </p:nvSpPr>
        <p:spPr>
          <a:xfrm>
            <a:off x="782300" y="3957850"/>
            <a:ext cx="106275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g7cd331a5a9_0_1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581024" y="826822"/>
            <a:ext cx="11842800" cy="17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5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PENSAMENTO COMPUTACIONAL</a:t>
            </a:r>
            <a:endParaRPr sz="5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35037" y="3932799"/>
            <a:ext cx="11534775" cy="21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e88282844_0_22"/>
          <p:cNvSpPr txBox="1"/>
          <p:nvPr/>
        </p:nvSpPr>
        <p:spPr>
          <a:xfrm>
            <a:off x="640025" y="1481945"/>
            <a:ext cx="8503975" cy="58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saber usar o computador como um instrumento de aumento do poder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cognitivo</a:t>
            </a:r>
            <a:b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operacional humano” (BLIKSTEIN, 2008)  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Dividido em duas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etapas: 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Identificação das tarefas cognitivas que 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podem ser executadas com mais rapidez e 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eficiência fazendo o uso da computação 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Programação do computador para que 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realize as tarefas cognitivas 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identificadas na etapa anterior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6e88282844_0_22"/>
          <p:cNvSpPr txBox="1"/>
          <p:nvPr/>
        </p:nvSpPr>
        <p:spPr>
          <a:xfrm>
            <a:off x="716230" y="461507"/>
            <a:ext cx="9372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Outras Definições do PC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c8c4416ff_0_74"/>
          <p:cNvSpPr txBox="1"/>
          <p:nvPr/>
        </p:nvSpPr>
        <p:spPr>
          <a:xfrm>
            <a:off x="716230" y="690107"/>
            <a:ext cx="9372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Pensamento Computacional</a:t>
            </a:r>
            <a:endParaRPr sz="5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7c8c4416ff_0_74"/>
          <p:cNvSpPr txBox="1"/>
          <p:nvPr/>
        </p:nvSpPr>
        <p:spPr>
          <a:xfrm>
            <a:off x="716225" y="1684307"/>
            <a:ext cx="10748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revisão sistemática elaborada por  (KALELIOGLU, 2016), foram analisados 125 artigos, na tentativa de definição do termo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7c8c4416ff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725" y="3095225"/>
            <a:ext cx="6941425" cy="338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c8c4416ff_0_2"/>
          <p:cNvSpPr txBox="1"/>
          <p:nvPr/>
        </p:nvSpPr>
        <p:spPr>
          <a:xfrm>
            <a:off x="716230" y="690107"/>
            <a:ext cx="9372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Pensamento Computacional</a:t>
            </a:r>
            <a:endParaRPr sz="5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7c8c4416ff_0_2"/>
          <p:cNvSpPr txBox="1"/>
          <p:nvPr/>
        </p:nvSpPr>
        <p:spPr>
          <a:xfrm>
            <a:off x="716225" y="1993261"/>
            <a:ext cx="8374612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Capacidade de sistematizar, representar, analisar e resolver problemas </a:t>
            </a:r>
            <a:r>
              <a:rPr lang="pt-BR" sz="2800" b="1" i="0" u="none" strike="noStrike" cap="none" dirty="0">
                <a:solidFill>
                  <a:schemeClr val="dk1"/>
                </a:solidFill>
                <a:sym typeface="Arial"/>
              </a:rPr>
              <a:t>(</a:t>
            </a:r>
            <a:r>
              <a:rPr lang="pt-BR" sz="2800" b="1" dirty="0">
                <a:solidFill>
                  <a:schemeClr val="dk1"/>
                </a:solidFill>
              </a:rPr>
              <a:t>Diretrizes </a:t>
            </a:r>
            <a:r>
              <a:rPr lang="pt-BR" sz="2800" b="1" dirty="0" smtClean="0">
                <a:solidFill>
                  <a:schemeClr val="dk1"/>
                </a:solidFill>
              </a:rPr>
              <a:t>para ensino de Computação  na Educação Básica </a:t>
            </a:r>
            <a:r>
              <a:rPr lang="pt-BR" sz="2800" b="1" dirty="0">
                <a:solidFill>
                  <a:schemeClr val="dk1"/>
                </a:solidFill>
              </a:rPr>
              <a:t>- SBC) </a:t>
            </a:r>
            <a:endParaRPr sz="28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aplicado para descrever, explicar e 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modelar o universo e seus processos 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complexos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c84567971_0_5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que não é PC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7c84567971_0_5"/>
          <p:cNvSpPr txBox="1"/>
          <p:nvPr/>
        </p:nvSpPr>
        <p:spPr>
          <a:xfrm>
            <a:off x="563825" y="1268479"/>
            <a:ext cx="82581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Pensamento Computacional não é saber navegar na internet, enviar e-mail, publicar um blog, operar um processador de texto ou planilha eletrônica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Pensamento Computacional pressupõe a utilização do computador como um instrumento capaz de aumentar o poder cognitivo e operacional humano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envolve apenas conceitos de Computação para solução de problemas em suas raízes, pois também agrega práticas de projetar sistemas, entender o comportamento humano e o pensamento crítico (WING, 2010)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é apenas uma  atividade de programação de computadores (Computação Desplugada)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e95955e26_0_19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Habilidades do PC 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6e95955e26_0_19"/>
          <p:cNvSpPr txBox="1"/>
          <p:nvPr/>
        </p:nvSpPr>
        <p:spPr>
          <a:xfrm>
            <a:off x="4922874" y="1100561"/>
            <a:ext cx="4325226" cy="3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Coleta de dados: </a:t>
            </a:r>
            <a:r>
              <a:rPr lang="pt-BR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capacidade de coletar informações de forma adequada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20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Análise </a:t>
            </a:r>
            <a:r>
              <a:rPr lang="pt-B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 dados: </a:t>
            </a:r>
            <a:r>
              <a:rPr lang="pt-BR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 sentido aos dados encontrando padrões e obtendo conclusões</a:t>
            </a:r>
            <a:endParaRPr sz="2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20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Representação </a:t>
            </a:r>
            <a:r>
              <a:rPr lang="pt-B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 dados: </a:t>
            </a:r>
            <a:r>
              <a:rPr lang="pt-BR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exibir dados através de gráficos, imagens e tabelas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20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Decompor </a:t>
            </a:r>
            <a:r>
              <a:rPr lang="pt-B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problemas: </a:t>
            </a:r>
            <a:r>
              <a:rPr lang="pt-BR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separar uma tarefa em partes menores e gerenciáveis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20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Abstração</a:t>
            </a:r>
            <a:r>
              <a:rPr lang="pt-B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diminuir a complexidade do problema para poder identificar o elemento principal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00;g6e95955e26_0_27"/>
          <p:cNvPicPr preferRelativeResize="0"/>
          <p:nvPr/>
        </p:nvPicPr>
        <p:blipFill rotWithShape="1">
          <a:blip r:embed="rId4">
            <a:alphaModFix/>
          </a:blip>
          <a:srcRect l="9707" r="9129"/>
          <a:stretch/>
        </p:blipFill>
        <p:spPr>
          <a:xfrm>
            <a:off x="716225" y="1839431"/>
            <a:ext cx="4100324" cy="3933869"/>
          </a:xfrm>
          <a:prstGeom prst="rect">
            <a:avLst/>
          </a:prstGeom>
          <a:noFill/>
          <a:ln>
            <a:noFill/>
          </a:ln>
          <a:effectLst>
            <a:outerShdw blurRad="371475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sp>
        <p:nvSpPr>
          <p:cNvPr id="7" name="SMARTInkShape-8"/>
          <p:cNvSpPr/>
          <p:nvPr>
            <p:custDataLst>
              <p:tags r:id="rId1"/>
            </p:custDataLst>
          </p:nvPr>
        </p:nvSpPr>
        <p:spPr>
          <a:xfrm>
            <a:off x="2181789" y="1619677"/>
            <a:ext cx="1151945" cy="1256572"/>
          </a:xfrm>
          <a:custGeom>
            <a:avLst/>
            <a:gdLst/>
            <a:ahLst/>
            <a:cxnLst/>
            <a:rect l="0" t="0" r="0" b="0"/>
            <a:pathLst>
              <a:path w="1151945" h="1256572">
                <a:moveTo>
                  <a:pt x="904311" y="132923"/>
                </a:moveTo>
                <a:lnTo>
                  <a:pt x="904311" y="132923"/>
                </a:lnTo>
                <a:lnTo>
                  <a:pt x="868915" y="107640"/>
                </a:lnTo>
                <a:lnTo>
                  <a:pt x="827548" y="75561"/>
                </a:lnTo>
                <a:lnTo>
                  <a:pt x="785468" y="49300"/>
                </a:lnTo>
                <a:lnTo>
                  <a:pt x="741788" y="28843"/>
                </a:lnTo>
                <a:lnTo>
                  <a:pt x="715662" y="21049"/>
                </a:lnTo>
                <a:lnTo>
                  <a:pt x="668772" y="10529"/>
                </a:lnTo>
                <a:lnTo>
                  <a:pt x="629588" y="4442"/>
                </a:lnTo>
                <a:lnTo>
                  <a:pt x="586551" y="1016"/>
                </a:lnTo>
                <a:lnTo>
                  <a:pt x="550868" y="0"/>
                </a:lnTo>
                <a:lnTo>
                  <a:pt x="513484" y="2522"/>
                </a:lnTo>
                <a:lnTo>
                  <a:pt x="475597" y="7150"/>
                </a:lnTo>
                <a:lnTo>
                  <a:pt x="450246" y="10349"/>
                </a:lnTo>
                <a:lnTo>
                  <a:pt x="413232" y="24050"/>
                </a:lnTo>
                <a:lnTo>
                  <a:pt x="368923" y="47643"/>
                </a:lnTo>
                <a:lnTo>
                  <a:pt x="332222" y="66380"/>
                </a:lnTo>
                <a:lnTo>
                  <a:pt x="286951" y="91674"/>
                </a:lnTo>
                <a:lnTo>
                  <a:pt x="240889" y="124658"/>
                </a:lnTo>
                <a:lnTo>
                  <a:pt x="200118" y="161747"/>
                </a:lnTo>
                <a:lnTo>
                  <a:pt x="161491" y="199647"/>
                </a:lnTo>
                <a:lnTo>
                  <a:pt x="129833" y="245312"/>
                </a:lnTo>
                <a:lnTo>
                  <a:pt x="102278" y="285698"/>
                </a:lnTo>
                <a:lnTo>
                  <a:pt x="79716" y="322884"/>
                </a:lnTo>
                <a:lnTo>
                  <a:pt x="53326" y="370300"/>
                </a:lnTo>
                <a:lnTo>
                  <a:pt x="37158" y="411161"/>
                </a:lnTo>
                <a:lnTo>
                  <a:pt x="25665" y="450078"/>
                </a:lnTo>
                <a:lnTo>
                  <a:pt x="15557" y="493477"/>
                </a:lnTo>
                <a:lnTo>
                  <a:pt x="5859" y="534794"/>
                </a:lnTo>
                <a:lnTo>
                  <a:pt x="1339" y="573847"/>
                </a:lnTo>
                <a:lnTo>
                  <a:pt x="0" y="612229"/>
                </a:lnTo>
                <a:lnTo>
                  <a:pt x="4660" y="650413"/>
                </a:lnTo>
                <a:lnTo>
                  <a:pt x="7686" y="688538"/>
                </a:lnTo>
                <a:lnTo>
                  <a:pt x="13640" y="726645"/>
                </a:lnTo>
                <a:lnTo>
                  <a:pt x="27163" y="764747"/>
                </a:lnTo>
                <a:lnTo>
                  <a:pt x="39519" y="802848"/>
                </a:lnTo>
                <a:lnTo>
                  <a:pt x="54939" y="840948"/>
                </a:lnTo>
                <a:lnTo>
                  <a:pt x="72914" y="879048"/>
                </a:lnTo>
                <a:lnTo>
                  <a:pt x="97951" y="923302"/>
                </a:lnTo>
                <a:lnTo>
                  <a:pt x="117996" y="959306"/>
                </a:lnTo>
                <a:lnTo>
                  <a:pt x="149855" y="1006575"/>
                </a:lnTo>
                <a:lnTo>
                  <a:pt x="181901" y="1046800"/>
                </a:lnTo>
                <a:lnTo>
                  <a:pt x="218805" y="1085320"/>
                </a:lnTo>
                <a:lnTo>
                  <a:pt x="259491" y="1120680"/>
                </a:lnTo>
                <a:lnTo>
                  <a:pt x="302924" y="1153418"/>
                </a:lnTo>
                <a:lnTo>
                  <a:pt x="343135" y="1182855"/>
                </a:lnTo>
                <a:lnTo>
                  <a:pt x="390746" y="1206230"/>
                </a:lnTo>
                <a:lnTo>
                  <a:pt x="428294" y="1220701"/>
                </a:lnTo>
                <a:lnTo>
                  <a:pt x="473850" y="1239497"/>
                </a:lnTo>
                <a:lnTo>
                  <a:pt x="508774" y="1245022"/>
                </a:lnTo>
                <a:lnTo>
                  <a:pt x="550989" y="1251715"/>
                </a:lnTo>
                <a:lnTo>
                  <a:pt x="598511" y="1255854"/>
                </a:lnTo>
                <a:lnTo>
                  <a:pt x="635080" y="1256571"/>
                </a:lnTo>
                <a:lnTo>
                  <a:pt x="672727" y="1255725"/>
                </a:lnTo>
                <a:lnTo>
                  <a:pt x="711751" y="1249242"/>
                </a:lnTo>
                <a:lnTo>
                  <a:pt x="754241" y="1239560"/>
                </a:lnTo>
                <a:lnTo>
                  <a:pt x="800937" y="1220684"/>
                </a:lnTo>
                <a:lnTo>
                  <a:pt x="838051" y="1204170"/>
                </a:lnTo>
                <a:lnTo>
                  <a:pt x="875859" y="1181990"/>
                </a:lnTo>
                <a:lnTo>
                  <a:pt x="921504" y="1155533"/>
                </a:lnTo>
                <a:lnTo>
                  <a:pt x="961094" y="1122320"/>
                </a:lnTo>
                <a:lnTo>
                  <a:pt x="995219" y="1087183"/>
                </a:lnTo>
                <a:lnTo>
                  <a:pt x="1034320" y="1040344"/>
                </a:lnTo>
                <a:lnTo>
                  <a:pt x="1062987" y="1004005"/>
                </a:lnTo>
                <a:lnTo>
                  <a:pt x="1088204" y="962874"/>
                </a:lnTo>
                <a:lnTo>
                  <a:pt x="1105200" y="923876"/>
                </a:lnTo>
                <a:lnTo>
                  <a:pt x="1120820" y="885510"/>
                </a:lnTo>
                <a:lnTo>
                  <a:pt x="1132151" y="847331"/>
                </a:lnTo>
                <a:lnTo>
                  <a:pt x="1139389" y="809208"/>
                </a:lnTo>
                <a:lnTo>
                  <a:pt x="1144355" y="771101"/>
                </a:lnTo>
                <a:lnTo>
                  <a:pt x="1149707" y="732999"/>
                </a:lnTo>
                <a:lnTo>
                  <a:pt x="1151293" y="692076"/>
                </a:lnTo>
                <a:lnTo>
                  <a:pt x="1151763" y="646437"/>
                </a:lnTo>
                <a:lnTo>
                  <a:pt x="1151902" y="599400"/>
                </a:lnTo>
                <a:lnTo>
                  <a:pt x="1151944" y="551950"/>
                </a:lnTo>
                <a:lnTo>
                  <a:pt x="1149134" y="507198"/>
                </a:lnTo>
                <a:lnTo>
                  <a:pt x="1138776" y="464305"/>
                </a:lnTo>
                <a:lnTo>
                  <a:pt x="1125124" y="420905"/>
                </a:lnTo>
                <a:lnTo>
                  <a:pt x="1111553" y="381234"/>
                </a:lnTo>
                <a:lnTo>
                  <a:pt x="1094127" y="342669"/>
                </a:lnTo>
                <a:lnTo>
                  <a:pt x="1069276" y="296768"/>
                </a:lnTo>
                <a:lnTo>
                  <a:pt x="1029834" y="250581"/>
                </a:lnTo>
                <a:lnTo>
                  <a:pt x="987549" y="212608"/>
                </a:lnTo>
                <a:lnTo>
                  <a:pt x="951199" y="188284"/>
                </a:lnTo>
                <a:lnTo>
                  <a:pt x="910795" y="163790"/>
                </a:lnTo>
                <a:lnTo>
                  <a:pt x="868132" y="143127"/>
                </a:lnTo>
                <a:lnTo>
                  <a:pt x="825858" y="123599"/>
                </a:lnTo>
                <a:lnTo>
                  <a:pt x="779819" y="107230"/>
                </a:lnTo>
                <a:lnTo>
                  <a:pt x="732663" y="95677"/>
                </a:lnTo>
                <a:lnTo>
                  <a:pt x="685236" y="852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e95955e26_0_27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Habilidades do PC</a:t>
            </a: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6e95955e26_0_27"/>
          <p:cNvSpPr txBox="1"/>
          <p:nvPr/>
        </p:nvSpPr>
        <p:spPr>
          <a:xfrm>
            <a:off x="5007935" y="1273174"/>
            <a:ext cx="4166915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Algoritmos e procedimentos: </a:t>
            </a:r>
            <a:r>
              <a:rPr lang="pt-B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definir um conjunto de passos para resolver um problema ou tarefa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Automação: </a:t>
            </a:r>
            <a:r>
              <a:rPr lang="pt-B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fazer uso de computadores e máquinas para execução de tarefas repetitivas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Paralelização: </a:t>
            </a:r>
            <a:r>
              <a:rPr lang="pt-B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organizar recursos com o fim de realizar tarefas simultaneamente com o intuito de alcançar um objetivo comum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Simulação: </a:t>
            </a:r>
            <a:r>
              <a:rPr lang="pt-B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representar ou modelar um processo 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6e95955e26_0_27"/>
          <p:cNvPicPr preferRelativeResize="0"/>
          <p:nvPr/>
        </p:nvPicPr>
        <p:blipFill rotWithShape="1">
          <a:blip r:embed="rId4">
            <a:alphaModFix/>
          </a:blip>
          <a:srcRect l="9707" r="9129"/>
          <a:stretch/>
        </p:blipFill>
        <p:spPr>
          <a:xfrm>
            <a:off x="716225" y="1743738"/>
            <a:ext cx="4100324" cy="3933869"/>
          </a:xfrm>
          <a:prstGeom prst="rect">
            <a:avLst/>
          </a:prstGeom>
          <a:noFill/>
          <a:ln>
            <a:noFill/>
          </a:ln>
          <a:effectLst>
            <a:outerShdw blurRad="371475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sp>
        <p:nvSpPr>
          <p:cNvPr id="7" name="SMARTInkShape-9"/>
          <p:cNvSpPr/>
          <p:nvPr>
            <p:custDataLst>
              <p:tags r:id="rId1"/>
            </p:custDataLst>
          </p:nvPr>
        </p:nvSpPr>
        <p:spPr>
          <a:xfrm>
            <a:off x="4820334" y="5495925"/>
            <a:ext cx="1541907" cy="1090423"/>
          </a:xfrm>
          <a:custGeom>
            <a:avLst/>
            <a:gdLst/>
            <a:ahLst/>
            <a:cxnLst/>
            <a:rect l="0" t="0" r="0" b="0"/>
            <a:pathLst>
              <a:path w="1541907" h="1090423">
                <a:moveTo>
                  <a:pt x="1151841" y="95250"/>
                </a:moveTo>
                <a:lnTo>
                  <a:pt x="1151841" y="95250"/>
                </a:lnTo>
                <a:lnTo>
                  <a:pt x="1106333" y="85137"/>
                </a:lnTo>
                <a:lnTo>
                  <a:pt x="1069879" y="74527"/>
                </a:lnTo>
                <a:lnTo>
                  <a:pt x="1022428" y="59477"/>
                </a:lnTo>
                <a:lnTo>
                  <a:pt x="978735" y="48314"/>
                </a:lnTo>
                <a:lnTo>
                  <a:pt x="935098" y="38304"/>
                </a:lnTo>
                <a:lnTo>
                  <a:pt x="892535" y="28635"/>
                </a:lnTo>
                <a:lnTo>
                  <a:pt x="846410" y="21890"/>
                </a:lnTo>
                <a:lnTo>
                  <a:pt x="799229" y="17070"/>
                </a:lnTo>
                <a:lnTo>
                  <a:pt x="751736" y="11761"/>
                </a:lnTo>
                <a:lnTo>
                  <a:pt x="718958" y="10519"/>
                </a:lnTo>
                <a:lnTo>
                  <a:pt x="683224" y="9967"/>
                </a:lnTo>
                <a:lnTo>
                  <a:pt x="646175" y="9721"/>
                </a:lnTo>
                <a:lnTo>
                  <a:pt x="609600" y="10670"/>
                </a:lnTo>
                <a:lnTo>
                  <a:pt x="575706" y="14620"/>
                </a:lnTo>
                <a:lnTo>
                  <a:pt x="543003" y="17081"/>
                </a:lnTo>
                <a:lnTo>
                  <a:pt x="510830" y="19233"/>
                </a:lnTo>
                <a:lnTo>
                  <a:pt x="478891" y="23717"/>
                </a:lnTo>
                <a:lnTo>
                  <a:pt x="447058" y="29239"/>
                </a:lnTo>
                <a:lnTo>
                  <a:pt x="415271" y="36278"/>
                </a:lnTo>
                <a:lnTo>
                  <a:pt x="383504" y="46463"/>
                </a:lnTo>
                <a:lnTo>
                  <a:pt x="351747" y="58045"/>
                </a:lnTo>
                <a:lnTo>
                  <a:pt x="306940" y="76465"/>
                </a:lnTo>
                <a:lnTo>
                  <a:pt x="266852" y="98151"/>
                </a:lnTo>
                <a:lnTo>
                  <a:pt x="219697" y="124684"/>
                </a:lnTo>
                <a:lnTo>
                  <a:pt x="184047" y="143257"/>
                </a:lnTo>
                <a:lnTo>
                  <a:pt x="146126" y="171563"/>
                </a:lnTo>
                <a:lnTo>
                  <a:pt x="104868" y="209572"/>
                </a:lnTo>
                <a:lnTo>
                  <a:pt x="78569" y="240954"/>
                </a:lnTo>
                <a:lnTo>
                  <a:pt x="57371" y="277063"/>
                </a:lnTo>
                <a:lnTo>
                  <a:pt x="37684" y="314573"/>
                </a:lnTo>
                <a:lnTo>
                  <a:pt x="21267" y="352499"/>
                </a:lnTo>
                <a:lnTo>
                  <a:pt x="12523" y="390547"/>
                </a:lnTo>
                <a:lnTo>
                  <a:pt x="7110" y="431454"/>
                </a:lnTo>
                <a:lnTo>
                  <a:pt x="1626" y="474266"/>
                </a:lnTo>
                <a:lnTo>
                  <a:pt x="0" y="516584"/>
                </a:lnTo>
                <a:lnTo>
                  <a:pt x="2341" y="562637"/>
                </a:lnTo>
                <a:lnTo>
                  <a:pt x="12560" y="606974"/>
                </a:lnTo>
                <a:lnTo>
                  <a:pt x="26171" y="649744"/>
                </a:lnTo>
                <a:lnTo>
                  <a:pt x="39729" y="693108"/>
                </a:lnTo>
                <a:lnTo>
                  <a:pt x="59974" y="732768"/>
                </a:lnTo>
                <a:lnTo>
                  <a:pt x="83258" y="771330"/>
                </a:lnTo>
                <a:lnTo>
                  <a:pt x="103563" y="809567"/>
                </a:lnTo>
                <a:lnTo>
                  <a:pt x="134443" y="855357"/>
                </a:lnTo>
                <a:lnTo>
                  <a:pt x="180525" y="901803"/>
                </a:lnTo>
                <a:lnTo>
                  <a:pt x="223494" y="929668"/>
                </a:lnTo>
                <a:lnTo>
                  <a:pt x="267259" y="962101"/>
                </a:lnTo>
                <a:lnTo>
                  <a:pt x="307424" y="983332"/>
                </a:lnTo>
                <a:lnTo>
                  <a:pt x="342491" y="1001970"/>
                </a:lnTo>
                <a:lnTo>
                  <a:pt x="384396" y="1015723"/>
                </a:lnTo>
                <a:lnTo>
                  <a:pt x="425152" y="1031675"/>
                </a:lnTo>
                <a:lnTo>
                  <a:pt x="470271" y="1043575"/>
                </a:lnTo>
                <a:lnTo>
                  <a:pt x="517153" y="1053804"/>
                </a:lnTo>
                <a:lnTo>
                  <a:pt x="564559" y="1063537"/>
                </a:lnTo>
                <a:lnTo>
                  <a:pt x="612118" y="1072066"/>
                </a:lnTo>
                <a:lnTo>
                  <a:pt x="659724" y="1075063"/>
                </a:lnTo>
                <a:lnTo>
                  <a:pt x="707343" y="1077009"/>
                </a:lnTo>
                <a:lnTo>
                  <a:pt x="754967" y="1083819"/>
                </a:lnTo>
                <a:lnTo>
                  <a:pt x="786716" y="1089533"/>
                </a:lnTo>
                <a:lnTo>
                  <a:pt x="815291" y="1090422"/>
                </a:lnTo>
                <a:lnTo>
                  <a:pt x="852333" y="1089956"/>
                </a:lnTo>
                <a:lnTo>
                  <a:pt x="895019" y="1088588"/>
                </a:lnTo>
                <a:lnTo>
                  <a:pt x="928768" y="1086617"/>
                </a:lnTo>
                <a:lnTo>
                  <a:pt x="956559" y="1084244"/>
                </a:lnTo>
                <a:lnTo>
                  <a:pt x="1001549" y="1078787"/>
                </a:lnTo>
                <a:lnTo>
                  <a:pt x="1039184" y="1072833"/>
                </a:lnTo>
                <a:lnTo>
                  <a:pt x="1076370" y="1069480"/>
                </a:lnTo>
                <a:lnTo>
                  <a:pt x="1111949" y="1066933"/>
                </a:lnTo>
                <a:lnTo>
                  <a:pt x="1156837" y="1058490"/>
                </a:lnTo>
                <a:lnTo>
                  <a:pt x="1202122" y="1043054"/>
                </a:lnTo>
                <a:lnTo>
                  <a:pt x="1243880" y="1025074"/>
                </a:lnTo>
                <a:lnTo>
                  <a:pt x="1287178" y="1006342"/>
                </a:lnTo>
                <a:lnTo>
                  <a:pt x="1334149" y="978226"/>
                </a:lnTo>
                <a:lnTo>
                  <a:pt x="1371311" y="951656"/>
                </a:lnTo>
                <a:lnTo>
                  <a:pt x="1416738" y="919290"/>
                </a:lnTo>
                <a:lnTo>
                  <a:pt x="1455226" y="877305"/>
                </a:lnTo>
                <a:lnTo>
                  <a:pt x="1477506" y="840732"/>
                </a:lnTo>
                <a:lnTo>
                  <a:pt x="1496455" y="803085"/>
                </a:lnTo>
                <a:lnTo>
                  <a:pt x="1510301" y="764060"/>
                </a:lnTo>
                <a:lnTo>
                  <a:pt x="1526280" y="719455"/>
                </a:lnTo>
                <a:lnTo>
                  <a:pt x="1537130" y="672723"/>
                </a:lnTo>
                <a:lnTo>
                  <a:pt x="1540814" y="625363"/>
                </a:lnTo>
                <a:lnTo>
                  <a:pt x="1541906" y="577817"/>
                </a:lnTo>
                <a:lnTo>
                  <a:pt x="1541171" y="530215"/>
                </a:lnTo>
                <a:lnTo>
                  <a:pt x="1537249" y="498471"/>
                </a:lnTo>
                <a:lnTo>
                  <a:pt x="1529155" y="463901"/>
                </a:lnTo>
                <a:lnTo>
                  <a:pt x="1519562" y="428428"/>
                </a:lnTo>
                <a:lnTo>
                  <a:pt x="1511769" y="395024"/>
                </a:lnTo>
                <a:lnTo>
                  <a:pt x="1499135" y="362538"/>
                </a:lnTo>
                <a:lnTo>
                  <a:pt x="1482936" y="330460"/>
                </a:lnTo>
                <a:lnTo>
                  <a:pt x="1465152" y="298566"/>
                </a:lnTo>
                <a:lnTo>
                  <a:pt x="1446666" y="266752"/>
                </a:lnTo>
                <a:lnTo>
                  <a:pt x="1425749" y="234973"/>
                </a:lnTo>
                <a:lnTo>
                  <a:pt x="1384223" y="188390"/>
                </a:lnTo>
                <a:lnTo>
                  <a:pt x="1338405" y="146248"/>
                </a:lnTo>
                <a:lnTo>
                  <a:pt x="1307077" y="116152"/>
                </a:lnTo>
                <a:lnTo>
                  <a:pt x="1269871" y="87959"/>
                </a:lnTo>
                <a:lnTo>
                  <a:pt x="1229699" y="60260"/>
                </a:lnTo>
                <a:lnTo>
                  <a:pt x="1190678" y="30311"/>
                </a:lnTo>
                <a:lnTo>
                  <a:pt x="115184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e95955e26_0_13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Contribuições do PC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6e95955e26_0_13"/>
          <p:cNvSpPr txBox="1"/>
          <p:nvPr/>
        </p:nvSpPr>
        <p:spPr>
          <a:xfrm>
            <a:off x="563825" y="1801875"/>
            <a:ext cx="8573700" cy="43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Pensamento Algorítmico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Aprendizagem Colaborativa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Resolução de Problemas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Criatividade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Raciocínio Lógico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Interpretação Textual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e95955e26_0_104"/>
          <p:cNvSpPr txBox="1"/>
          <p:nvPr/>
        </p:nvSpPr>
        <p:spPr>
          <a:xfrm>
            <a:off x="1041700" y="2138875"/>
            <a:ext cx="8226300" cy="19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chemeClr val="dk1"/>
                </a:solidFill>
              </a:rPr>
              <a:t>Próxima aula: </a:t>
            </a:r>
            <a:endParaRPr sz="50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0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dirty="0">
                <a:solidFill>
                  <a:srgbClr val="C00000"/>
                </a:solidFill>
              </a:rPr>
              <a:t>Pilares do Pensamento Computacional</a:t>
            </a:r>
            <a:endParaRPr sz="2400" b="1" i="0" u="none" strike="noStrike" cap="none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581024" y="826822"/>
            <a:ext cx="11842800" cy="17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pt-BR" sz="5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PENSAMENTO COMPUTACIONAL</a:t>
            </a:r>
            <a:endParaRPr sz="5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35037" y="3932799"/>
            <a:ext cx="11534775" cy="21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1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dcfea79ab_1_2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Motivação  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7dcfea79ab_1_2"/>
          <p:cNvSpPr txBox="1"/>
          <p:nvPr/>
        </p:nvSpPr>
        <p:spPr>
          <a:xfrm>
            <a:off x="563825" y="1192275"/>
            <a:ext cx="10418100" cy="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dez habilidades essenciais do profissional do futuro (Fórum Econômico Mundial)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pt-BR" sz="2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Resolução de problemas complexos</a:t>
            </a:r>
            <a:endParaRPr sz="26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pt-BR" sz="2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Pensamento crítico</a:t>
            </a:r>
            <a:endParaRPr sz="26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pt-BR" sz="2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Criatividade</a:t>
            </a:r>
            <a:endParaRPr sz="26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Gestão de pessoas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Coordenação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Inteligência Emocional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Capacidade de julgamento e de tomada de            decisões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Orientação para servir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Negociação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</a:t>
            </a:r>
            <a:r>
              <a:rPr lang="pt-BR" sz="26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Flexibilidade cognitiva</a:t>
            </a:r>
            <a:endParaRPr sz="26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dcfea79ab_0_0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Motivação   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7dcfea79ab_0_0"/>
          <p:cNvSpPr txBox="1"/>
          <p:nvPr/>
        </p:nvSpPr>
        <p:spPr>
          <a:xfrm>
            <a:off x="563825" y="1268475"/>
            <a:ext cx="8824724" cy="48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Inclusão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exercer cidadania, as pessoas saber lidar com soluções computacionais, presentes em todas as áreas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■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Química - propriedades das diferentes matérias, e reações química - </a:t>
            </a:r>
            <a:r>
              <a:rPr lang="pt-BR" sz="2600" b="1" dirty="0">
                <a:solidFill>
                  <a:schemeClr val="dk1"/>
                </a:solidFill>
              </a:rPr>
              <a:t>entender melhor o mundo ao seu redor 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■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Física - conhecer e entender melhor os 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fenômenos da natureza </a:t>
            </a:r>
            <a:r>
              <a:rPr lang="pt-BR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2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Produtividade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Agilidade e velocidade na execução das tarefas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○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Solução de problemas de forma muito mais 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rápida e até mesmo aumentando a escala do 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 com demandas mais complexas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e95955e26_0_117"/>
          <p:cNvSpPr txBox="1"/>
          <p:nvPr/>
        </p:nvSpPr>
        <p:spPr>
          <a:xfrm>
            <a:off x="640024" y="385300"/>
            <a:ext cx="10778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Motivação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6e95955e26_0_117"/>
          <p:cNvSpPr txBox="1"/>
          <p:nvPr/>
        </p:nvSpPr>
        <p:spPr>
          <a:xfrm>
            <a:off x="618625" y="1254800"/>
            <a:ext cx="85737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Spotify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Netflix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Booking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Trivago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Whatsapp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Midias sociais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Uber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OLX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6e95955e26_0_117"/>
          <p:cNvSpPr txBox="1"/>
          <p:nvPr/>
        </p:nvSpPr>
        <p:spPr>
          <a:xfrm>
            <a:off x="5266825" y="1260081"/>
            <a:ext cx="85737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Smartphone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Zip Car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Waze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Nuvem 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Youtube 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 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Tinder e similares 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Banco Online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6e95955e26_0_117"/>
          <p:cNvSpPr/>
          <p:nvPr/>
        </p:nvSpPr>
        <p:spPr>
          <a:xfrm>
            <a:off x="741564" y="5241851"/>
            <a:ext cx="8233111" cy="11710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6e95955e26_0_117"/>
          <p:cNvSpPr txBox="1"/>
          <p:nvPr/>
        </p:nvSpPr>
        <p:spPr>
          <a:xfrm>
            <a:off x="697975" y="5263037"/>
            <a:ext cx="82767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FF0000"/>
                </a:solidFill>
                <a:latin typeface="+mj-lt"/>
                <a:ea typeface="Orbitron"/>
                <a:cs typeface="Orbitron"/>
                <a:sym typeface="Orbitron"/>
              </a:rPr>
              <a:t>Vamos em frente... Não porque atrás vem gente.. Mas, porque já tem muita gente na nossa frente</a:t>
            </a:r>
            <a:r>
              <a:rPr lang="pt-BR" sz="2400" b="1" i="0" u="none" strike="noStrike" cap="none" dirty="0" smtClean="0">
                <a:solidFill>
                  <a:srgbClr val="FF0000"/>
                </a:solidFill>
                <a:latin typeface="+mj-lt"/>
                <a:ea typeface="Orbitron"/>
                <a:cs typeface="Orbitron"/>
                <a:sym typeface="Orbitron"/>
              </a:rPr>
              <a:t>!! </a:t>
            </a:r>
            <a:endParaRPr sz="2400" b="1" i="0" u="none" strike="noStrike" cap="none" dirty="0">
              <a:solidFill>
                <a:srgbClr val="FF0000"/>
              </a:solidFill>
              <a:latin typeface="+mj-lt"/>
              <a:ea typeface="Orbitron"/>
              <a:cs typeface="Orbitron"/>
              <a:sym typeface="Orbitron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/>
        </p:nvSpPr>
        <p:spPr>
          <a:xfrm>
            <a:off x="640025" y="1801875"/>
            <a:ext cx="8349600" cy="45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Seymour Papert (1972) destaca os benefícios do uso do computador na educação (LOGO)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termo Pensamento Computacional (Computational Thinking) foi apresentado por Seymour Papert em 1980 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termo ganhou repercussão e disseminação com o artigo de Jeannette Wing (2006)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716230" y="537707"/>
            <a:ext cx="9372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Pensamento Computacional (PC)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c8c4416ff_0_11"/>
          <p:cNvSpPr txBox="1"/>
          <p:nvPr/>
        </p:nvSpPr>
        <p:spPr>
          <a:xfrm>
            <a:off x="640024" y="1272019"/>
            <a:ext cx="8748525" cy="45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pt-BR" sz="2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Jeannette</a:t>
            </a: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Wing</a:t>
            </a: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(2006) “Pensamento Computacional é uma habilidade fundamental para todos, não somente para os cientistas da computação” 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Adicionar o Pensamento Computacional na habilidade analítica de cada criança (juntamente com a </a:t>
            </a:r>
            <a:r>
              <a:rPr lang="pt-BR" sz="27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leitura</a:t>
            </a: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escrita e a aritmética)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Diversas definições </a:t>
            </a:r>
            <a:r>
              <a:rPr lang="pt-BR" sz="27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Wing</a:t>
            </a:r>
            <a:r>
              <a:rPr lang="pt-BR" sz="2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2006 a 2014) </a:t>
            </a:r>
            <a:endParaRPr sz="2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</a:pPr>
            <a:r>
              <a:rPr lang="pt-BR" sz="2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“são os processos de pensamento </a:t>
            </a:r>
            <a:endParaRPr sz="2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envolvidos na formulação de um problema</a:t>
            </a:r>
            <a:endParaRPr sz="2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que expressam sua solução ou soluções eficazmente, de tal forma que uma máquina </a:t>
            </a:r>
            <a:endParaRPr sz="2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 uma pessoa possa realizar”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7c8c4416ff_0_11"/>
          <p:cNvSpPr txBox="1"/>
          <p:nvPr/>
        </p:nvSpPr>
        <p:spPr>
          <a:xfrm>
            <a:off x="716230" y="385307"/>
            <a:ext cx="9372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Pensamento Computacional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c8c4416ff_0_27"/>
          <p:cNvSpPr txBox="1"/>
          <p:nvPr/>
        </p:nvSpPr>
        <p:spPr>
          <a:xfrm>
            <a:off x="563825" y="1455363"/>
            <a:ext cx="10798500" cy="58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“É o processo de reconhecer aspectos da computação em um mundo que nos cerca e, aplicar ferramentas e técnicas da Ciência da Computação para entender e argumentar sobre sistemas e processos naturais e artificiais” (FURBER, 2012)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“Mesmo após diversos estudos e quase uma  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década de esforços para definir o PC, ainda 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existem críticas que sugerem que não sabemos o 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o PC significa ou sua forma de medir” 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(KURSHAN, 2016)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“É uma abordagem usada para solução de 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problemas utilizando o que se sabe sobre 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Computação.” (GOOGLE FOR EDUCATION, 2015)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7c8c4416ff_0_27"/>
          <p:cNvSpPr txBox="1"/>
          <p:nvPr/>
        </p:nvSpPr>
        <p:spPr>
          <a:xfrm>
            <a:off x="716230" y="461507"/>
            <a:ext cx="9372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Outras Definições do PC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c8c4416ff_0_53"/>
          <p:cNvSpPr txBox="1"/>
          <p:nvPr/>
        </p:nvSpPr>
        <p:spPr>
          <a:xfrm>
            <a:off x="512007" y="1622500"/>
            <a:ext cx="8604900" cy="58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●"/>
            </a:pP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"O Pensamento Computacional é uma distinta capacidade criativa, crítica e estratégica humana de saber utilizar os fundamentos da Computação nas mais diversas áreas do conhecimento, com a finalidade de identificar e resolver problemas </a:t>
            </a:r>
            <a:r>
              <a:rPr lang="pt-BR" sz="27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colaborativamente</a:t>
            </a:r>
            <a:r>
              <a:rPr lang="pt-BR" sz="2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através de passos claros, de tal forma que uma pessoa ou uma máquina possam executá-los eficazmente" (BRACKMANN, 2017)</a:t>
            </a: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7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7c8c4416ff_0_53"/>
          <p:cNvSpPr txBox="1"/>
          <p:nvPr/>
        </p:nvSpPr>
        <p:spPr>
          <a:xfrm>
            <a:off x="716230" y="461507"/>
            <a:ext cx="9372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Outras Definições do PC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c8c4416ff_0_43"/>
          <p:cNvSpPr txBox="1"/>
          <p:nvPr/>
        </p:nvSpPr>
        <p:spPr>
          <a:xfrm>
            <a:off x="716225" y="1344675"/>
            <a:ext cx="8349600" cy="45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um processo de resolução de problemas que inclui (não somente) as seguintes características: </a:t>
            </a:r>
            <a:r>
              <a:rPr lang="pt-BR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(CSTA, 2015</a:t>
            </a:r>
            <a:r>
              <a:rPr lang="pt-BR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pt-BR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</a:pPr>
            <a:r>
              <a:rPr lang="pt-BR" sz="22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formulação de problemas de forma que computadores e outras ferramentas possam ajudar a resolvê-los; </a:t>
            </a:r>
            <a:endParaRPr sz="22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pt-BR" sz="22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organização lógica e análise de dados; </a:t>
            </a:r>
            <a:endParaRPr sz="22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pt-BR" sz="22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representação de dados por meio de abstrações como modelos e simulações;</a:t>
            </a:r>
            <a:endParaRPr sz="22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pt-BR" sz="22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automatização de soluções a partir do pensamento algorítmico; </a:t>
            </a:r>
            <a:endParaRPr sz="22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pt-BR" sz="22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identificação, análise e implementação de soluções visando a combinação mais eficiente e eficaz de etapas e recursos;</a:t>
            </a:r>
            <a:endParaRPr sz="225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pt-BR" sz="22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generalização e transferência de soluções para uma ampla gama de problemas </a:t>
            </a:r>
            <a:endParaRPr sz="22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7c8c4416ff_0_43"/>
          <p:cNvSpPr txBox="1"/>
          <p:nvPr/>
        </p:nvSpPr>
        <p:spPr>
          <a:xfrm>
            <a:off x="716230" y="385307"/>
            <a:ext cx="9372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Definição Operacional do PC</a:t>
            </a:r>
            <a:endParaRPr sz="5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859</Words>
  <Application>Microsoft Office PowerPoint</Application>
  <PresentationFormat>Widescreen</PresentationFormat>
  <Paragraphs>160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Orbitron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Leal</dc:creator>
  <cp:lastModifiedBy>Admin</cp:lastModifiedBy>
  <cp:revision>7</cp:revision>
  <dcterms:created xsi:type="dcterms:W3CDTF">2017-12-04T02:39:27Z</dcterms:created>
  <dcterms:modified xsi:type="dcterms:W3CDTF">2020-02-05T20:30:05Z</dcterms:modified>
</cp:coreProperties>
</file>