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cbNJidRdk3jAtgZblekRnj6or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2336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e9229ad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6e9229ad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553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e9229ad4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6e9229ad4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1678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e9229ad4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6e9229ad4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6592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e9229ad4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6e9229ad4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6289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e9229ad4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6e9229ad4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044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e9229ad4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e9229ad4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8477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e9229ad4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6e9229ad4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2028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e9229ad4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6e9229ad4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0561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e9229ad43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6e9229ad43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3957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e9229ad43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6e9229ad4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8515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e9229ad4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6e9229ad4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061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e9229ad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6e9229ad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9023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e9229ad4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6e9229ad4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925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e9229ad4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6e9229ad4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5740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e9229ad43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6e9229ad43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9037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e9229ad43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6e9229ad43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213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e9f9d5b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6e9f9d5b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6285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e9229ad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6e9229ad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628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e9229ad4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6e9229ad4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26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e9229ad4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6e9229ad4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360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e9229ad4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6e9229ad4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999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e9229ad4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6e9229ad4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728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e9229ad4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6e9229ad4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786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e9229ad4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6e9229ad4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050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e9229ad4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6e9229ad4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870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cd331a5a9_0_158"/>
          <p:cNvSpPr/>
          <p:nvPr/>
        </p:nvSpPr>
        <p:spPr>
          <a:xfrm>
            <a:off x="782294" y="0"/>
            <a:ext cx="106275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7cd331a5a9_0_158"/>
          <p:cNvSpPr/>
          <p:nvPr/>
        </p:nvSpPr>
        <p:spPr>
          <a:xfrm>
            <a:off x="782294" y="6769200"/>
            <a:ext cx="106275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7cd331a5a9_0_158"/>
          <p:cNvSpPr txBox="1">
            <a:spLocks noGrp="1"/>
          </p:cNvSpPr>
          <p:nvPr>
            <p:ph type="title" hasCustomPrompt="1"/>
          </p:nvPr>
        </p:nvSpPr>
        <p:spPr>
          <a:xfrm>
            <a:off x="782300" y="1805050"/>
            <a:ext cx="10627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g7cd331a5a9_0_158"/>
          <p:cNvSpPr txBox="1">
            <a:spLocks noGrp="1"/>
          </p:cNvSpPr>
          <p:nvPr>
            <p:ph type="body" idx="1"/>
          </p:nvPr>
        </p:nvSpPr>
        <p:spPr>
          <a:xfrm>
            <a:off x="782300" y="3957850"/>
            <a:ext cx="10627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7cd331a5a9_0_1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idadedacriancaprudente.com.br/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e9229ad43_0_0"/>
          <p:cNvSpPr txBox="1"/>
          <p:nvPr/>
        </p:nvSpPr>
        <p:spPr>
          <a:xfrm>
            <a:off x="503175" y="1011718"/>
            <a:ext cx="11842800" cy="17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endParaRPr sz="5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6e9229ad43_0_0"/>
          <p:cNvSpPr txBox="1"/>
          <p:nvPr/>
        </p:nvSpPr>
        <p:spPr>
          <a:xfrm>
            <a:off x="657225" y="3932800"/>
            <a:ext cx="11534700" cy="21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dirty="0">
                <a:solidFill>
                  <a:schemeClr val="dk1"/>
                </a:solidFill>
              </a:rPr>
              <a:t>Pilares do </a:t>
            </a:r>
            <a:r>
              <a:rPr lang="pt-BR" sz="4400" b="1" dirty="0" smtClean="0">
                <a:solidFill>
                  <a:schemeClr val="dk1"/>
                </a:solidFill>
              </a:rPr>
              <a:t>Pensamento</a:t>
            </a:r>
            <a:br>
              <a:rPr lang="pt-BR" sz="4400" b="1" dirty="0" smtClean="0">
                <a:solidFill>
                  <a:schemeClr val="dk1"/>
                </a:solidFill>
              </a:rPr>
            </a:br>
            <a:r>
              <a:rPr lang="pt-BR" sz="4400" b="1" dirty="0" smtClean="0">
                <a:solidFill>
                  <a:schemeClr val="dk1"/>
                </a:solidFill>
              </a:rPr>
              <a:t>Computacional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e9229ad43_0_75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>
                <a:solidFill>
                  <a:schemeClr val="dk1"/>
                </a:solidFill>
              </a:rPr>
              <a:t>Reconhecimento</a:t>
            </a: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Exemplo 1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6e9229ad43_0_75"/>
          <p:cNvSpPr txBox="1"/>
          <p:nvPr/>
        </p:nvSpPr>
        <p:spPr>
          <a:xfrm>
            <a:off x="563825" y="1268475"/>
            <a:ext cx="111144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Identificação de similaridades entre espécies de pássaros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partir de um padrão, pode-se descrever outros</a:t>
            </a:r>
            <a:r>
              <a:rPr lang="pt-BR" sz="2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pt-BR" sz="2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simplesmente </a:t>
            </a: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seguindo o padrão e alterando </a:t>
            </a:r>
            <a:r>
              <a:rPr lang="pt-BR" sz="2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br>
              <a:rPr lang="pt-BR" sz="2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características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6e9229ad43_0_75"/>
          <p:cNvPicPr preferRelativeResize="0"/>
          <p:nvPr/>
        </p:nvPicPr>
        <p:blipFill rotWithShape="1">
          <a:blip r:embed="rId3">
            <a:alphaModFix/>
          </a:blip>
          <a:srcRect r="27546"/>
          <a:stretch/>
        </p:blipFill>
        <p:spPr>
          <a:xfrm>
            <a:off x="1382559" y="3119861"/>
            <a:ext cx="2137725" cy="16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6e9229ad43_0_75"/>
          <p:cNvPicPr preferRelativeResize="0"/>
          <p:nvPr/>
        </p:nvPicPr>
        <p:blipFill rotWithShape="1">
          <a:blip r:embed="rId4">
            <a:alphaModFix/>
          </a:blip>
          <a:srcRect l="25847" r="3952" b="13464"/>
          <a:stretch/>
        </p:blipFill>
        <p:spPr>
          <a:xfrm>
            <a:off x="3738250" y="3118225"/>
            <a:ext cx="2072274" cy="16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6e9229ad43_0_75"/>
          <p:cNvPicPr preferRelativeResize="0"/>
          <p:nvPr/>
        </p:nvPicPr>
        <p:blipFill rotWithShape="1">
          <a:blip r:embed="rId5">
            <a:alphaModFix/>
          </a:blip>
          <a:srcRect l="15699" t="14263" r="4075" b="10191"/>
          <a:stretch/>
        </p:blipFill>
        <p:spPr>
          <a:xfrm>
            <a:off x="6029374" y="3118224"/>
            <a:ext cx="2216251" cy="165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6e9229ad43_0_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2925" y="4870393"/>
            <a:ext cx="2488248" cy="16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6e9229ad43_0_75"/>
          <p:cNvPicPr preferRelativeResize="0"/>
          <p:nvPr/>
        </p:nvPicPr>
        <p:blipFill rotWithShape="1">
          <a:blip r:embed="rId7">
            <a:alphaModFix/>
          </a:blip>
          <a:srcRect l="11415" r="7796" b="4461"/>
          <a:stretch/>
        </p:blipFill>
        <p:spPr>
          <a:xfrm>
            <a:off x="2120650" y="4870394"/>
            <a:ext cx="2488250" cy="16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e9229ad43_0_86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>
                <a:solidFill>
                  <a:schemeClr val="dk1"/>
                </a:solidFill>
              </a:rPr>
              <a:t>Reconhecimento</a:t>
            </a: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Exemplo 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6e9229ad43_0_86"/>
          <p:cNvSpPr txBox="1"/>
          <p:nvPr/>
        </p:nvSpPr>
        <p:spPr>
          <a:xfrm>
            <a:off x="563825" y="1268475"/>
            <a:ext cx="8470201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sequência de padrões e cores pode ser decomposta em </a:t>
            </a:r>
            <a:r>
              <a:rPr lang="pt-BR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subpadrões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(A, B, C, D, E </a:t>
            </a:r>
            <a:r>
              <a:rPr lang="pt-BR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F).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6e9229ad43_0_86"/>
          <p:cNvPicPr preferRelativeResize="0"/>
          <p:nvPr/>
        </p:nvPicPr>
        <p:blipFill rotWithShape="1">
          <a:blip r:embed="rId3">
            <a:alphaModFix/>
          </a:blip>
          <a:srcRect l="5718" t="16006" r="4085" b="15444"/>
          <a:stretch/>
        </p:blipFill>
        <p:spPr>
          <a:xfrm>
            <a:off x="792425" y="2183175"/>
            <a:ext cx="8241601" cy="41301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e9229ad43_0_93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Padrões - Exemplo </a:t>
            </a:r>
            <a:r>
              <a:rPr lang="pt-BR" sz="4400" b="1">
                <a:solidFill>
                  <a:schemeClr val="dk1"/>
                </a:solidFill>
              </a:rPr>
              <a:t>3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6e9229ad43_0_93"/>
          <p:cNvSpPr txBox="1"/>
          <p:nvPr/>
        </p:nvSpPr>
        <p:spPr>
          <a:xfrm>
            <a:off x="563825" y="1268475"/>
            <a:ext cx="855891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Várias situações críticas que podem levar à morte podem ser atenuadas pelo </a:t>
            </a:r>
            <a:r>
              <a:rPr lang="pt-BR" sz="27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reconheci-</a:t>
            </a:r>
            <a:br>
              <a:rPr lang="pt-BR" sz="27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7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-mento </a:t>
            </a:r>
            <a:r>
              <a:rPr lang="pt-BR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padrões</a:t>
            </a:r>
            <a:endParaRPr sz="2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○"/>
            </a:pPr>
            <a:r>
              <a:rPr lang="pt-BR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AVC (Acidente Vascular Cerebral)</a:t>
            </a:r>
            <a:endParaRPr sz="2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6e9229ad43_0_93"/>
          <p:cNvPicPr preferRelativeResize="0"/>
          <p:nvPr/>
        </p:nvPicPr>
        <p:blipFill rotWithShape="1">
          <a:blip r:embed="rId3">
            <a:alphaModFix/>
          </a:blip>
          <a:srcRect t="21459" b="14347"/>
          <a:stretch/>
        </p:blipFill>
        <p:spPr>
          <a:xfrm>
            <a:off x="2473900" y="2966484"/>
            <a:ext cx="4926360" cy="331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6e9229ad43_0_93"/>
          <p:cNvSpPr txBox="1"/>
          <p:nvPr/>
        </p:nvSpPr>
        <p:spPr>
          <a:xfrm>
            <a:off x="3033946" y="6210874"/>
            <a:ext cx="62469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https://www.cardiopulmonar.com.br/conhecendo-o-avc/</a:t>
            </a:r>
            <a:endParaRPr sz="11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e9229ad43_0_101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>
                <a:solidFill>
                  <a:schemeClr val="dk1"/>
                </a:solidFill>
              </a:rPr>
              <a:t>Reconhecimento</a:t>
            </a: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Exemplo </a:t>
            </a:r>
            <a:r>
              <a:rPr lang="pt-BR" sz="4400" b="1">
                <a:solidFill>
                  <a:schemeClr val="dk1"/>
                </a:solidFill>
              </a:rPr>
              <a:t>4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6e9229ad43_0_101"/>
          <p:cNvSpPr txBox="1"/>
          <p:nvPr/>
        </p:nvSpPr>
        <p:spPr>
          <a:xfrm>
            <a:off x="563825" y="1379500"/>
            <a:ext cx="109701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Reconhecimento de padrões com balões coloridos</a:t>
            </a: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6e9229ad43_0_101"/>
          <p:cNvPicPr preferRelativeResize="0"/>
          <p:nvPr/>
        </p:nvPicPr>
        <p:blipFill rotWithShape="1">
          <a:blip r:embed="rId3">
            <a:alphaModFix/>
          </a:blip>
          <a:srcRect t="8782" b="7814"/>
          <a:stretch/>
        </p:blipFill>
        <p:spPr>
          <a:xfrm>
            <a:off x="2829428" y="2045761"/>
            <a:ext cx="4315651" cy="438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e9229ad43_0_108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Abstração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6e9229ad43_0_108"/>
          <p:cNvSpPr txBox="1"/>
          <p:nvPr/>
        </p:nvSpPr>
        <p:spPr>
          <a:xfrm>
            <a:off x="563825" y="1344675"/>
            <a:ext cx="85215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Filtragem e classificação dos dados, criando mecanismos que permitam separar apenas os elementos essenciais em determinado problema, ignorando detalhes irrelevantes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Permite criar uma representação (ideia) do que está se tentando resolver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Essencial é escolher o detalhe a ser ignorado para que o problema seja mais fácil de ser compreendido sem perder nenhuma informação que seja importante para tal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6e9229ad43_0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6775" y="510925"/>
            <a:ext cx="1551950" cy="14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e9229ad43_0_115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Abstração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6e9229ad43_0_115"/>
          <p:cNvSpPr txBox="1"/>
          <p:nvPr/>
        </p:nvSpPr>
        <p:spPr>
          <a:xfrm>
            <a:off x="563825" y="1268475"/>
            <a:ext cx="85215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o conceito mais importante do Pensamento Computacional, pois o processo de abstrair é utilizado em diversos momentos </a:t>
            </a:r>
            <a:r>
              <a:rPr lang="pt-BR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(WING,  2006) </a:t>
            </a: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Na escrita do algoritmo e suas iterações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Na seleção dos dados importantes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Na escrita de uma pergunta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 Na natureza de um indivíduo em relação a um robô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e) Na compreensão e organização de módulos em um sistema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6e9229ad43_0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6775" y="510925"/>
            <a:ext cx="1551950" cy="14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e9229ad43_0_122"/>
          <p:cNvSpPr txBox="1"/>
          <p:nvPr/>
        </p:nvSpPr>
        <p:spPr>
          <a:xfrm>
            <a:off x="563825" y="1268475"/>
            <a:ext cx="9906300" cy="1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Coleta seletiva - abstrações podem ser criadas para facilitar a tarefa, ao invés de enumerar todos os itens que podemos encontrar no lixo, agrupamos os resíduos pelo tipo de tratamento que pretendemos dar a eles, como plástico, metal, papel, vidro, orgânico, </a:t>
            </a:r>
            <a:r>
              <a:rPr lang="pt-BR" sz="23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 sz="2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6e9229ad43_0_122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Abstração - Exemplo 1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6e9229ad43_0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2973" y="385300"/>
            <a:ext cx="1551950" cy="14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6e9229ad43_0_122"/>
          <p:cNvPicPr preferRelativeResize="0"/>
          <p:nvPr/>
        </p:nvPicPr>
        <p:blipFill rotWithShape="1">
          <a:blip r:embed="rId4">
            <a:alphaModFix/>
          </a:blip>
          <a:srcRect t="6756" b="10646"/>
          <a:stretch/>
        </p:blipFill>
        <p:spPr>
          <a:xfrm>
            <a:off x="1161525" y="2994900"/>
            <a:ext cx="7525476" cy="3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e9229ad43_0_130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Abstração - Exemplo 2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6e9229ad43_0_130"/>
          <p:cNvSpPr txBox="1"/>
          <p:nvPr/>
        </p:nvSpPr>
        <p:spPr>
          <a:xfrm>
            <a:off x="563825" y="1268475"/>
            <a:ext cx="94593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pt-BR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Mapa do metrô como exemplo de abstração do mundo real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6e9229ad43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6775" y="510925"/>
            <a:ext cx="1551950" cy="14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6e9229ad43_0_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6850" y="1847125"/>
            <a:ext cx="5751874" cy="43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6e9229ad43_0_130"/>
          <p:cNvSpPr txBox="1"/>
          <p:nvPr/>
        </p:nvSpPr>
        <p:spPr>
          <a:xfrm>
            <a:off x="3550125" y="6175200"/>
            <a:ext cx="30483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https://www.metrocptm.com.br/</a:t>
            </a:r>
            <a:endParaRPr sz="11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e9229ad43_0_139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Algoritmo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6e9229ad43_0_139"/>
          <p:cNvSpPr txBox="1"/>
          <p:nvPr/>
        </p:nvSpPr>
        <p:spPr>
          <a:xfrm>
            <a:off x="563825" y="1268475"/>
            <a:ext cx="85215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pt-BR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uma sequência finita de etapas (passos), cada qual executável em um tempo finito, por um agente computacional, natural (humano) ou sintético (computador)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pt-BR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 algoritmo é um plano, uma estratégia ou um conjunto de instruções ordenadas para a solução de um problema ou execução de uma tarefa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pt-BR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formulação de um algoritmo passa pelo processo de decomposição, reconhecimento de padrões e abstração  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pt-BR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execução seguirão os passos pré-definidos, não havendo a necessidade de criar um novo algoritmo para cada uma de suas execuções posteriores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pt-BR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o pilar que agrega os demais pilares (WING, 2014) 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6e9229ad43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9200" y="500175"/>
            <a:ext cx="1629525" cy="162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e9229ad43_0_146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Algoritmo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6e9229ad43_0_146"/>
          <p:cNvSpPr txBox="1"/>
          <p:nvPr/>
        </p:nvSpPr>
        <p:spPr>
          <a:xfrm>
            <a:off x="531675" y="1125175"/>
            <a:ext cx="91272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pt-BR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instruções podem ser escritas em formato de diagrama, pseudocódigo (linguagem humana) ou em linguagem de programação (códigos)</a:t>
            </a:r>
            <a:endParaRPr sz="2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pt-BR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Programa:  é uma sequência de instruções escritas em uma determinada linguagem de programação 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6e9229ad43_0_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6700" y="500175"/>
            <a:ext cx="1142025" cy="11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6e9229ad43_0_146"/>
          <p:cNvSpPr txBox="1"/>
          <p:nvPr/>
        </p:nvSpPr>
        <p:spPr>
          <a:xfrm>
            <a:off x="722925" y="3429000"/>
            <a:ext cx="4316700" cy="1294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Início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enquanto (Condição 1) faça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realizar Ação 1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Fim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6e9229ad43_0_146"/>
          <p:cNvSpPr/>
          <p:nvPr/>
        </p:nvSpPr>
        <p:spPr>
          <a:xfrm>
            <a:off x="6691185" y="3319574"/>
            <a:ext cx="904800" cy="4257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6e9229ad43_0_146"/>
          <p:cNvSpPr/>
          <p:nvPr/>
        </p:nvSpPr>
        <p:spPr>
          <a:xfrm>
            <a:off x="6452519" y="4168612"/>
            <a:ext cx="1382100" cy="735000"/>
          </a:xfrm>
          <a:prstGeom prst="diamond">
            <a:avLst/>
          </a:prstGeom>
          <a:noFill/>
          <a:ln w="317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6e9229ad43_0_146"/>
          <p:cNvSpPr/>
          <p:nvPr/>
        </p:nvSpPr>
        <p:spPr>
          <a:xfrm>
            <a:off x="6699793" y="5192870"/>
            <a:ext cx="897600" cy="361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6e9229ad43_0_146"/>
          <p:cNvSpPr/>
          <p:nvPr/>
        </p:nvSpPr>
        <p:spPr>
          <a:xfrm>
            <a:off x="6707276" y="6051263"/>
            <a:ext cx="904800" cy="4257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g6e9229ad43_0_146"/>
          <p:cNvCxnSpPr>
            <a:stCxn id="257" idx="3"/>
          </p:cNvCxnSpPr>
          <p:nvPr/>
        </p:nvCxnSpPr>
        <p:spPr>
          <a:xfrm>
            <a:off x="7834619" y="4536112"/>
            <a:ext cx="569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g6e9229ad43_0_146"/>
          <p:cNvCxnSpPr>
            <a:stCxn id="257" idx="2"/>
            <a:endCxn id="258" idx="0"/>
          </p:cNvCxnSpPr>
          <p:nvPr/>
        </p:nvCxnSpPr>
        <p:spPr>
          <a:xfrm>
            <a:off x="7143569" y="4903612"/>
            <a:ext cx="5100" cy="28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2" name="Google Shape;262;g6e9229ad43_0_146"/>
          <p:cNvCxnSpPr>
            <a:endCxn id="257" idx="0"/>
          </p:cNvCxnSpPr>
          <p:nvPr/>
        </p:nvCxnSpPr>
        <p:spPr>
          <a:xfrm>
            <a:off x="7143569" y="3956812"/>
            <a:ext cx="0" cy="21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3" name="Google Shape;263;g6e9229ad43_0_146"/>
          <p:cNvCxnSpPr/>
          <p:nvPr/>
        </p:nvCxnSpPr>
        <p:spPr>
          <a:xfrm>
            <a:off x="8404290" y="4536262"/>
            <a:ext cx="10800" cy="1254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g6e9229ad43_0_146"/>
          <p:cNvCxnSpPr/>
          <p:nvPr/>
        </p:nvCxnSpPr>
        <p:spPr>
          <a:xfrm flipH="1">
            <a:off x="7159909" y="5790843"/>
            <a:ext cx="6900" cy="259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5" name="Google Shape;265;g6e9229ad43_0_146"/>
          <p:cNvCxnSpPr/>
          <p:nvPr/>
        </p:nvCxnSpPr>
        <p:spPr>
          <a:xfrm rot="10800000" flipH="1">
            <a:off x="5929895" y="3957118"/>
            <a:ext cx="1213800" cy="2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6" name="Google Shape;266;g6e9229ad43_0_146"/>
          <p:cNvSpPr txBox="1"/>
          <p:nvPr/>
        </p:nvSpPr>
        <p:spPr>
          <a:xfrm>
            <a:off x="6688770" y="3338711"/>
            <a:ext cx="9708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Início</a:t>
            </a:r>
            <a:endParaRPr sz="15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g6e9229ad43_0_146"/>
          <p:cNvSpPr txBox="1"/>
          <p:nvPr/>
        </p:nvSpPr>
        <p:spPr>
          <a:xfrm>
            <a:off x="6790394" y="6076528"/>
            <a:ext cx="731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Fim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6e9229ad43_0_146"/>
          <p:cNvSpPr txBox="1"/>
          <p:nvPr/>
        </p:nvSpPr>
        <p:spPr>
          <a:xfrm>
            <a:off x="6662862" y="5183118"/>
            <a:ext cx="9708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Ação 1</a:t>
            </a:r>
            <a:endParaRPr sz="15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9" name="Google Shape;269;g6e9229ad43_0_146"/>
          <p:cNvSpPr txBox="1"/>
          <p:nvPr/>
        </p:nvSpPr>
        <p:spPr>
          <a:xfrm>
            <a:off x="6542212" y="4319444"/>
            <a:ext cx="12138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Condição 1</a:t>
            </a:r>
            <a:endParaRPr sz="15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70" name="Google Shape;270;g6e9229ad43_0_146"/>
          <p:cNvCxnSpPr/>
          <p:nvPr/>
        </p:nvCxnSpPr>
        <p:spPr>
          <a:xfrm flipH="1">
            <a:off x="7166689" y="5790843"/>
            <a:ext cx="12483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g6e9229ad43_0_146"/>
          <p:cNvCxnSpPr/>
          <p:nvPr/>
        </p:nvCxnSpPr>
        <p:spPr>
          <a:xfrm rot="10800000">
            <a:off x="5913885" y="5373471"/>
            <a:ext cx="777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g6e9229ad43_0_146"/>
          <p:cNvCxnSpPr/>
          <p:nvPr/>
        </p:nvCxnSpPr>
        <p:spPr>
          <a:xfrm flipH="1">
            <a:off x="5914295" y="3977218"/>
            <a:ext cx="15600" cy="1396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g6e9229ad43_0_146"/>
          <p:cNvSpPr txBox="1"/>
          <p:nvPr/>
        </p:nvSpPr>
        <p:spPr>
          <a:xfrm>
            <a:off x="7851800" y="4245114"/>
            <a:ext cx="731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Falso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6e9229ad43_0_146"/>
          <p:cNvSpPr txBox="1"/>
          <p:nvPr/>
        </p:nvSpPr>
        <p:spPr>
          <a:xfrm>
            <a:off x="7234794" y="4818406"/>
            <a:ext cx="8922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Verdade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g6e9229ad43_0_146"/>
          <p:cNvCxnSpPr/>
          <p:nvPr/>
        </p:nvCxnSpPr>
        <p:spPr>
          <a:xfrm>
            <a:off x="7138533" y="3745275"/>
            <a:ext cx="5100" cy="21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6" name="Google Shape;276;g6e9229ad43_0_146"/>
          <p:cNvSpPr txBox="1"/>
          <p:nvPr/>
        </p:nvSpPr>
        <p:spPr>
          <a:xfrm>
            <a:off x="722925" y="4867775"/>
            <a:ext cx="4316700" cy="160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Begin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While (x &lt;&gt; 0) do 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Var := random(10);   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End;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9229ad43_0_6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>
                <a:solidFill>
                  <a:schemeClr val="dk1"/>
                </a:solidFill>
              </a:rPr>
              <a:t>Pilares do Pensamento Computacional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6e9229ad43_0_6"/>
          <p:cNvSpPr txBox="1"/>
          <p:nvPr/>
        </p:nvSpPr>
        <p:spPr>
          <a:xfrm>
            <a:off x="589675" y="1202150"/>
            <a:ext cx="10778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PC identifica um problema e o decompõe em elementos menores, que são analisados individualmente, focando apenas em detalhes importantes, e assim criar soluções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6e9229ad43_0_6"/>
          <p:cNvSpPr txBox="1"/>
          <p:nvPr/>
        </p:nvSpPr>
        <p:spPr>
          <a:xfrm>
            <a:off x="1219178" y="6200041"/>
            <a:ext cx="7098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"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Computational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Thinking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, BBC 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Bitesize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2015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6e9229ad43_0_6"/>
          <p:cNvPicPr preferRelativeResize="0"/>
          <p:nvPr/>
        </p:nvPicPr>
        <p:blipFill rotWithShape="1">
          <a:blip r:embed="rId3">
            <a:alphaModFix/>
          </a:blip>
          <a:srcRect t="10182" b="2936"/>
          <a:stretch/>
        </p:blipFill>
        <p:spPr>
          <a:xfrm>
            <a:off x="864124" y="2434167"/>
            <a:ext cx="5114901" cy="376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6e9229ad43_0_6"/>
          <p:cNvSpPr/>
          <p:nvPr/>
        </p:nvSpPr>
        <p:spPr>
          <a:xfrm>
            <a:off x="2520775" y="2434175"/>
            <a:ext cx="1651500" cy="40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6e9229ad43_0_6"/>
          <p:cNvSpPr/>
          <p:nvPr/>
        </p:nvSpPr>
        <p:spPr>
          <a:xfrm>
            <a:off x="6141000" y="2644875"/>
            <a:ext cx="2735400" cy="2826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6e9229ad43_0_6"/>
          <p:cNvSpPr txBox="1"/>
          <p:nvPr/>
        </p:nvSpPr>
        <p:spPr>
          <a:xfrm>
            <a:off x="6019800" y="2667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C00000"/>
                </a:solidFill>
              </a:rPr>
              <a:t>O pensamento computacional se baseia em quatro pilares que orientam o processo de solução de problemas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e9229ad43_0_175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Algoritmo - Exemplo 1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6e9229ad43_0_175"/>
          <p:cNvSpPr txBox="1"/>
          <p:nvPr/>
        </p:nvSpPr>
        <p:spPr>
          <a:xfrm>
            <a:off x="563825" y="1379500"/>
            <a:ext cx="8675868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Fritar um ovo, não é somente colocar o ovo na frigideira e pronto!! Há uma sequência de passos!!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6e9229ad43_0_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6700" y="500175"/>
            <a:ext cx="1142025" cy="11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6e9229ad43_0_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3575" y="2267775"/>
            <a:ext cx="6450150" cy="4073775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e9229ad43_0_183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Algoritmo - Exemplo 2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6e9229ad43_0_183"/>
          <p:cNvSpPr txBox="1"/>
          <p:nvPr/>
        </p:nvSpPr>
        <p:spPr>
          <a:xfrm>
            <a:off x="563825" y="1379500"/>
            <a:ext cx="97128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pt-BR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Escovar os dentes</a:t>
            </a:r>
            <a:endParaRPr sz="2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6e9229ad43_0_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6700" y="500175"/>
            <a:ext cx="1142025" cy="11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6e9229ad43_0_183"/>
          <p:cNvSpPr/>
          <p:nvPr/>
        </p:nvSpPr>
        <p:spPr>
          <a:xfrm>
            <a:off x="1325700" y="2173900"/>
            <a:ext cx="6901800" cy="420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6e9229ad43_0_183"/>
          <p:cNvPicPr preferRelativeResize="0"/>
          <p:nvPr/>
        </p:nvPicPr>
        <p:blipFill rotWithShape="1">
          <a:blip r:embed="rId4">
            <a:alphaModFix/>
          </a:blip>
          <a:srcRect t="14626" b="14915"/>
          <a:stretch/>
        </p:blipFill>
        <p:spPr>
          <a:xfrm>
            <a:off x="1398825" y="2173900"/>
            <a:ext cx="6901850" cy="403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e9229ad43_0_192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Algoritmo - Exemplo 3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6e9229ad43_0_192"/>
          <p:cNvSpPr txBox="1"/>
          <p:nvPr/>
        </p:nvSpPr>
        <p:spPr>
          <a:xfrm>
            <a:off x="563825" y="1420875"/>
            <a:ext cx="99504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pt-BR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chegar ao Kartódromo da Cidade da Criança?</a:t>
            </a:r>
            <a:endParaRPr sz="2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6e9229ad43_0_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6700" y="500175"/>
            <a:ext cx="1142025" cy="11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6e9229ad43_0_192"/>
          <p:cNvPicPr preferRelativeResize="0"/>
          <p:nvPr/>
        </p:nvPicPr>
        <p:blipFill rotWithShape="1">
          <a:blip r:embed="rId4">
            <a:alphaModFix/>
          </a:blip>
          <a:srcRect t="20760"/>
          <a:stretch/>
        </p:blipFill>
        <p:spPr>
          <a:xfrm>
            <a:off x="640025" y="2188300"/>
            <a:ext cx="8322276" cy="39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6e9229ad43_0_192"/>
          <p:cNvSpPr/>
          <p:nvPr/>
        </p:nvSpPr>
        <p:spPr>
          <a:xfrm>
            <a:off x="4005375" y="2756875"/>
            <a:ext cx="1055100" cy="8598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6e9229ad43_0_192"/>
          <p:cNvSpPr txBox="1"/>
          <p:nvPr/>
        </p:nvSpPr>
        <p:spPr>
          <a:xfrm>
            <a:off x="2661300" y="6142600"/>
            <a:ext cx="4752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http://www.cidadedacriancaprudente.com.br/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e9229ad43_0_202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 Interdisciplinar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6e9229ad43_0_202"/>
          <p:cNvSpPr txBox="1"/>
          <p:nvPr/>
        </p:nvSpPr>
        <p:spPr>
          <a:xfrm>
            <a:off x="640025" y="1455700"/>
            <a:ext cx="106929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DECOMPOSIÇÃO</a:t>
            </a: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identificar os diferentes aspectos a serem considerados na manutenção de nossa saúde; identificar as categorias de alimentos e as especialidades profissionais que podem nos ajudar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RECONHECIMENTO DE PADRÕES: reconhecer situações adversas, como peso incompatível com altura e idade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ABSTRAÇÃO: identificar, para cada aspecto, os índices</a:t>
            </a:r>
            <a:endParaRPr sz="2200" b="1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(por exemplo: índice de massa corporal) e as </a:t>
            </a:r>
            <a:endParaRPr sz="2200" b="1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características a serem consideradas, na escolha de um 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profissional da saúde. Selecionar os atributos importantes 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 alimentos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ALGORITMOS: importante para definir diversas rotinas,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tais como as relativas à alimentação, como distribuir os 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alimentos ao longo do dia, as rotinas de exercícios, 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preparação dos alimentos, a visita aos especialistas, etc.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g6e9229ad43_0_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2443" y="434725"/>
            <a:ext cx="2116282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e9f9d5bf5_0_1"/>
          <p:cNvSpPr txBox="1"/>
          <p:nvPr/>
        </p:nvSpPr>
        <p:spPr>
          <a:xfrm>
            <a:off x="1041700" y="2138875"/>
            <a:ext cx="86439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dirty="0">
                <a:solidFill>
                  <a:schemeClr val="dk1"/>
                </a:solidFill>
              </a:rPr>
              <a:t>Próxima aula: </a:t>
            </a:r>
            <a:endParaRPr sz="4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000" b="1" dirty="0">
                <a:solidFill>
                  <a:srgbClr val="C00000"/>
                </a:solidFill>
              </a:rPr>
              <a:t>Como </a:t>
            </a:r>
            <a:r>
              <a:rPr lang="pt-BR" sz="4000" b="1" dirty="0" smtClean="0">
                <a:solidFill>
                  <a:srgbClr val="C00000"/>
                </a:solidFill>
              </a:rPr>
              <a:t>e quando ensinar </a:t>
            </a:r>
            <a:r>
              <a:rPr lang="pt-BR" sz="4000" b="1" dirty="0">
                <a:solidFill>
                  <a:srgbClr val="C00000"/>
                </a:solidFill>
              </a:rPr>
              <a:t>o Pensamento Computacional</a:t>
            </a:r>
            <a:endParaRPr sz="1600" b="1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e9229ad43_0_0"/>
          <p:cNvSpPr txBox="1"/>
          <p:nvPr/>
        </p:nvSpPr>
        <p:spPr>
          <a:xfrm>
            <a:off x="503175" y="1011718"/>
            <a:ext cx="11842800" cy="17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endParaRPr sz="5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6e9229ad43_0_0"/>
          <p:cNvSpPr txBox="1"/>
          <p:nvPr/>
        </p:nvSpPr>
        <p:spPr>
          <a:xfrm>
            <a:off x="657225" y="3932800"/>
            <a:ext cx="11534700" cy="21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dirty="0">
                <a:solidFill>
                  <a:schemeClr val="dk1"/>
                </a:solidFill>
              </a:rPr>
              <a:t>Pilares do </a:t>
            </a:r>
            <a:r>
              <a:rPr lang="pt-BR" sz="4400" b="1" dirty="0" smtClean="0">
                <a:solidFill>
                  <a:schemeClr val="dk1"/>
                </a:solidFill>
              </a:rPr>
              <a:t>Pensamento</a:t>
            </a:r>
            <a:br>
              <a:rPr lang="pt-BR" sz="4400" b="1" dirty="0" smtClean="0">
                <a:solidFill>
                  <a:schemeClr val="dk1"/>
                </a:solidFill>
              </a:rPr>
            </a:br>
            <a:r>
              <a:rPr lang="pt-BR" sz="4400" b="1" dirty="0" smtClean="0">
                <a:solidFill>
                  <a:schemeClr val="dk1"/>
                </a:solidFill>
              </a:rPr>
              <a:t>Computacional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3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e9229ad43_0_16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Decomposição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6e9229ad43_0_16"/>
          <p:cNvSpPr txBox="1"/>
          <p:nvPr/>
        </p:nvSpPr>
        <p:spPr>
          <a:xfrm>
            <a:off x="563825" y="1427620"/>
            <a:ext cx="8736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 que divide os problemas em partes menores para facilitar a resolução, desenvolvimento e gerenciamento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 dos problemas para identificar as partes que podem ser separadas e formas como podem ser reconstituídas para solucionar o problema como um todo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Possibilita resolver problemas complexos de forma </a:t>
            </a:r>
            <a:r>
              <a:rPr lang="pt-BR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simples, facilita a compreensão de </a:t>
            </a:r>
            <a:r>
              <a:rPr lang="pt-BR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novas situações 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possibilita projetar sistemas de </a:t>
            </a:r>
            <a:r>
              <a:rPr lang="pt-BR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grande porte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g6e9229ad43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7324" y="482350"/>
            <a:ext cx="1621425" cy="16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e9229ad43_0_23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Decomposição - Exemplo 1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6e9229ad43_0_23"/>
          <p:cNvSpPr txBox="1"/>
          <p:nvPr/>
        </p:nvSpPr>
        <p:spPr>
          <a:xfrm>
            <a:off x="521874" y="1446525"/>
            <a:ext cx="8919837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</a:pPr>
            <a:r>
              <a:rPr lang="pt-BR" sz="2600" b="1" i="0" u="none" strike="noStrike" cap="none" dirty="0">
                <a:solidFill>
                  <a:srgbClr val="000000"/>
                </a:solidFill>
                <a:sym typeface="Arial"/>
              </a:rPr>
              <a:t>A decomposição pode ser aplicada no planejamento de uma aula, e as seguintes partes propostas:</a:t>
            </a:r>
            <a:endParaRPr sz="26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○"/>
            </a:pPr>
            <a:r>
              <a:rPr lang="pt-BR" sz="2600" b="1" dirty="0">
                <a:solidFill>
                  <a:schemeClr val="dk1"/>
                </a:solidFill>
              </a:rPr>
              <a:t>identificação de conteúdos</a:t>
            </a:r>
            <a:endParaRPr sz="2600" b="1" dirty="0">
              <a:solidFill>
                <a:schemeClr val="dk1"/>
              </a:solidFill>
            </a:endParaRPr>
          </a:p>
          <a:p>
            <a: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rgbClr val="000000"/>
                </a:solidFill>
                <a:sym typeface="Arial"/>
              </a:rPr>
              <a:t>definição de objetivos educacionais</a:t>
            </a:r>
            <a:endParaRPr sz="26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rgbClr val="000000"/>
                </a:solidFill>
                <a:sym typeface="Arial"/>
              </a:rPr>
              <a:t>levantamento do conhecimento prévio dos alunos</a:t>
            </a:r>
            <a:endParaRPr sz="26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rgbClr val="000000"/>
                </a:solidFill>
                <a:sym typeface="Arial"/>
              </a:rPr>
              <a:t>proposta de atividades individuais </a:t>
            </a:r>
            <a:r>
              <a:rPr lang="pt-BR" sz="2600" b="1" dirty="0"/>
              <a:t>ou grupo</a:t>
            </a:r>
            <a:endParaRPr sz="26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rgbClr val="000000"/>
                </a:solidFill>
                <a:sym typeface="Arial"/>
              </a:rPr>
              <a:t>definição do plano de mediação</a:t>
            </a:r>
            <a:endParaRPr sz="26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rgbClr val="000000"/>
                </a:solidFill>
                <a:sym typeface="Arial"/>
              </a:rPr>
              <a:t>seleção de recursos materiais</a:t>
            </a:r>
            <a:endParaRPr sz="26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rgbClr val="000000"/>
                </a:solidFill>
                <a:sym typeface="Arial"/>
              </a:rPr>
              <a:t>planejamento da avaliação das aprendizagens</a:t>
            </a:r>
            <a:endParaRPr sz="26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6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e9229ad43_0_30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Decomposição - Exemplo 2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6e9229ad43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7324" y="482350"/>
            <a:ext cx="1621425" cy="16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6e9229ad43_0_30"/>
          <p:cNvSpPr txBox="1"/>
          <p:nvPr/>
        </p:nvSpPr>
        <p:spPr>
          <a:xfrm>
            <a:off x="603950" y="1317400"/>
            <a:ext cx="9193374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calcular a área de um polígono irregular, ou seja, 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não tem uma forma conhecida? 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pt-BR" sz="25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Geoplano</a:t>
            </a:r>
            <a:r>
              <a:rPr lang="pt-BR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Para determinar a área, a decomposição em partes regulares é fundamental!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6e9229ad43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9503" y="3199125"/>
            <a:ext cx="4343275" cy="32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e9229ad43_0_38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Decomposição - Exemplo 3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6e9229ad43_0_38"/>
          <p:cNvSpPr txBox="1"/>
          <p:nvPr/>
        </p:nvSpPr>
        <p:spPr>
          <a:xfrm>
            <a:off x="610950" y="1250675"/>
            <a:ext cx="109701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pt-BR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Resolver um crime pode ser um problema muito complexo, pois há muit</a:t>
            </a:r>
            <a:r>
              <a:rPr lang="pt-BR" sz="2500" b="1"/>
              <a:t>os elementos a serem</a:t>
            </a:r>
            <a:r>
              <a:rPr lang="pt-BR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considerados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6e9229ad43_0_38"/>
          <p:cNvSpPr/>
          <p:nvPr/>
        </p:nvSpPr>
        <p:spPr>
          <a:xfrm>
            <a:off x="895225" y="2078175"/>
            <a:ext cx="7721100" cy="4335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6e9229ad43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150" y="1399732"/>
            <a:ext cx="7721102" cy="58029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e9229ad43_0_54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Reconhecimento de Padrões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6e9229ad43_0_54"/>
          <p:cNvSpPr txBox="1"/>
          <p:nvPr/>
        </p:nvSpPr>
        <p:spPr>
          <a:xfrm>
            <a:off x="563825" y="1268475"/>
            <a:ext cx="95553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pt-BR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padrões são similaridades ou características que alguns problemas compartilham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pt-BR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hábito de identificar padrões nos acompanha desde a infância, é uma construção continuada e o nosso repertório de padrões não para de crescer e de se reconstruir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pt-BR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reconhecimento de padrões ao encontrar 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similaridades ou padrões entre pequenos problemas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decompostos 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pt-BR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Quanto mais padrões encontrarmos, mais fácil e 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rápida será a nossa tarefa geral de solução de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6e9229ad43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5950" y="491875"/>
            <a:ext cx="1586325" cy="15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e9229ad43_0_61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Aplicações de Reconhecimento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6e9229ad43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3550" y="491875"/>
            <a:ext cx="1586325" cy="15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6e9229ad43_0_61"/>
          <p:cNvSpPr txBox="1"/>
          <p:nvPr/>
        </p:nvSpPr>
        <p:spPr>
          <a:xfrm>
            <a:off x="794725" y="1379500"/>
            <a:ext cx="9058200" cy="48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Prever o próximo número em uma dada sequência de números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Identificar uma espécie de pássaro pelo seu padrão de voo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Estimar a hora a partir da posição do sol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Antecipar uma possível chegada de chuva a 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partir da configuração das nuvens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Identificar o sentido do vento, olhando para os 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galhos de uma árvore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e9229ad43_0_68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>
                <a:solidFill>
                  <a:schemeClr val="dk1"/>
                </a:solidFill>
              </a:rPr>
              <a:t>Aplicações de Reconhecimento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6e9229ad43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3550" y="491875"/>
            <a:ext cx="1586325" cy="15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6e9229ad43_0_68"/>
          <p:cNvSpPr txBox="1"/>
          <p:nvPr/>
        </p:nvSpPr>
        <p:spPr>
          <a:xfrm>
            <a:off x="789856" y="1496459"/>
            <a:ext cx="8368809" cy="48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Escolher uma fruta pela cor de sua casca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Diagnosticar uma doença com base em sintomas, aparências e comportamentos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Perceber a chegada de uma pessoa pelo ritmo do som de sua pisada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Identificar uma música pelo padrão de notas músicas de seu início (popularmente conhecido por jogo das sete notas)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1119</Words>
  <Application>Microsoft Office PowerPoint</Application>
  <PresentationFormat>Widescreen</PresentationFormat>
  <Paragraphs>186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Leal</dc:creator>
  <cp:lastModifiedBy>Admin</cp:lastModifiedBy>
  <cp:revision>4</cp:revision>
  <dcterms:created xsi:type="dcterms:W3CDTF">2017-12-04T02:39:27Z</dcterms:created>
  <dcterms:modified xsi:type="dcterms:W3CDTF">2020-02-05T20:26:24Z</dcterms:modified>
</cp:coreProperties>
</file>