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DCEADxEWMUfOOm8dboAkjso7h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86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1078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e95955e2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6e95955e2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496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e95955e2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6e95955e2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274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e95955e2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6e95955e2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9240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593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ea64cc8b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6ea64cc8b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959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dd93e31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7dd93e31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011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e95955e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6e95955e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854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e95955e2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6e95955e2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124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e95955e2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6e95955e2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524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ea64cc8b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6ea64cc8b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913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e95955e2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6e95955e2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704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e95955e2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6e95955e2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496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cd331a5a9_0_158"/>
          <p:cNvSpPr/>
          <p:nvPr/>
        </p:nvSpPr>
        <p:spPr>
          <a:xfrm>
            <a:off x="782294" y="0"/>
            <a:ext cx="106275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7cd331a5a9_0_158"/>
          <p:cNvSpPr/>
          <p:nvPr/>
        </p:nvSpPr>
        <p:spPr>
          <a:xfrm>
            <a:off x="782294" y="6769200"/>
            <a:ext cx="106275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7cd331a5a9_0_158"/>
          <p:cNvSpPr txBox="1">
            <a:spLocks noGrp="1"/>
          </p:cNvSpPr>
          <p:nvPr>
            <p:ph type="title" hasCustomPrompt="1"/>
          </p:nvPr>
        </p:nvSpPr>
        <p:spPr>
          <a:xfrm>
            <a:off x="782300" y="1805050"/>
            <a:ext cx="10627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g7cd331a5a9_0_158"/>
          <p:cNvSpPr txBox="1">
            <a:spLocks noGrp="1"/>
          </p:cNvSpPr>
          <p:nvPr>
            <p:ph type="body" idx="1"/>
          </p:nvPr>
        </p:nvSpPr>
        <p:spPr>
          <a:xfrm>
            <a:off x="782300" y="3957850"/>
            <a:ext cx="10627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7cd331a5a9_0_1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581025" y="667333"/>
            <a:ext cx="11842800" cy="1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5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57225" y="3932800"/>
            <a:ext cx="11534775" cy="21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>
                <a:solidFill>
                  <a:schemeClr val="dk1"/>
                </a:solidFill>
              </a:rPr>
              <a:t>Como e quando ensinar o             Pensamento Computacional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e95955e26_0_77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6e95955e26_0_77"/>
          <p:cNvSpPr txBox="1"/>
          <p:nvPr/>
        </p:nvSpPr>
        <p:spPr>
          <a:xfrm>
            <a:off x="631250" y="1441850"/>
            <a:ext cx="8374576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Hora do Código: Tutoriais de uma hora baseados em desenhos animados</a:t>
            </a: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6e95955e26_0_77"/>
          <p:cNvPicPr preferRelativeResize="0"/>
          <p:nvPr/>
        </p:nvPicPr>
        <p:blipFill rotWithShape="1">
          <a:blip r:embed="rId3">
            <a:alphaModFix/>
          </a:blip>
          <a:srcRect l="10580" t="30460" r="14270" b="32039"/>
          <a:stretch/>
        </p:blipFill>
        <p:spPr>
          <a:xfrm>
            <a:off x="730050" y="2888675"/>
            <a:ext cx="8275776" cy="258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e95955e26_0_84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6e95955e26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31351">
            <a:off x="8111938" y="508389"/>
            <a:ext cx="3210389" cy="174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6e95955e26_0_84"/>
          <p:cNvSpPr txBox="1"/>
          <p:nvPr/>
        </p:nvSpPr>
        <p:spPr>
          <a:xfrm>
            <a:off x="563825" y="1379499"/>
            <a:ext cx="82146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BR" sz="25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Programaê</a:t>
            </a:r>
            <a:r>
              <a:rPr lang="pt-BR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 visa disseminar questões relacionadas ao universo dos computadores, como organização de informações, abstração e solução de problemas simples e complexos, e multiplicar experiências educativas de programação entre professores e educadores, aproximando este universo de crianças e jovens de todo o Brasil</a:t>
            </a: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pt-BR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Fundação Telefônica e Vivo</a:t>
            </a: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Conjunto de sequências didáticas que propõem a inserção de professores e estudantes na cultura digital e na lógica computacional</a:t>
            </a: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pt-BR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Planos de Aulas para professores</a:t>
            </a: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e95955e26_0_91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6e95955e26_0_91"/>
          <p:cNvSpPr txBox="1"/>
          <p:nvPr/>
        </p:nvSpPr>
        <p:spPr>
          <a:xfrm>
            <a:off x="825425" y="1379500"/>
            <a:ext cx="104079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dirty="0">
                <a:solidFill>
                  <a:schemeClr val="dk1"/>
                </a:solidFill>
              </a:rPr>
              <a:t>Pesquisadores,</a:t>
            </a: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Grupos de Pesquisa e </a:t>
            </a:r>
            <a:r>
              <a:rPr lang="pt-BR" sz="2400" b="1" dirty="0">
                <a:solidFill>
                  <a:schemeClr val="dk1"/>
                </a:solidFill>
              </a:rPr>
              <a:t>Universidades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6e95955e26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900" y="4897575"/>
            <a:ext cx="3149435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6e95955e26_0_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1275" y="2455450"/>
            <a:ext cx="2795175" cy="721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g6e95955e26_0_91"/>
          <p:cNvGrpSpPr/>
          <p:nvPr/>
        </p:nvGrpSpPr>
        <p:grpSpPr>
          <a:xfrm>
            <a:off x="7640971" y="2106355"/>
            <a:ext cx="3338255" cy="994209"/>
            <a:chOff x="4898013" y="2303350"/>
            <a:chExt cx="4146900" cy="1451400"/>
          </a:xfrm>
        </p:grpSpPr>
        <p:pic>
          <p:nvPicPr>
            <p:cNvPr id="191" name="Google Shape;191;g6e95955e26_0_9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150" y="2303350"/>
              <a:ext cx="1962237" cy="99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g6e95955e26_0_91"/>
            <p:cNvSpPr txBox="1"/>
            <p:nvPr/>
          </p:nvSpPr>
          <p:spPr>
            <a:xfrm>
              <a:off x="4898013" y="3297550"/>
              <a:ext cx="41469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b="1" i="0" u="none" strike="noStrike" cap="none" dirty="0">
                  <a:solidFill>
                    <a:srgbClr val="000000"/>
                  </a:solidFill>
                  <a:latin typeface="+mj-lt"/>
                  <a:ea typeface="Lato"/>
                  <a:cs typeface="Lato"/>
                  <a:sym typeface="Lato"/>
                </a:rPr>
                <a:t>Laboratório de </a:t>
              </a:r>
              <a:r>
                <a:rPr lang="pt-BR" b="1" i="0" u="none" strike="noStrike" cap="none" dirty="0" smtClean="0">
                  <a:solidFill>
                    <a:srgbClr val="000000"/>
                  </a:solidFill>
                  <a:latin typeface="+mj-lt"/>
                  <a:ea typeface="Lato"/>
                  <a:cs typeface="Lato"/>
                  <a:sym typeface="Lato"/>
                </a:rPr>
                <a:t>Inovação Tecnológica </a:t>
              </a:r>
              <a:r>
                <a:rPr lang="pt-BR" b="1" i="0" u="none" strike="noStrike" cap="none" dirty="0">
                  <a:solidFill>
                    <a:srgbClr val="000000"/>
                  </a:solidFill>
                  <a:latin typeface="+mj-lt"/>
                  <a:ea typeface="Lato"/>
                  <a:cs typeface="Lato"/>
                  <a:sym typeface="Lato"/>
                </a:rPr>
                <a:t>na Educação </a:t>
              </a:r>
              <a:endParaRPr b="1" i="0" u="none" strike="noStrike" cap="none" dirty="0">
                <a:solidFill>
                  <a:srgbClr val="000000"/>
                </a:solidFill>
                <a:latin typeface="+mj-lt"/>
                <a:sym typeface="Arial"/>
              </a:endParaRPr>
            </a:p>
          </p:txBody>
        </p:sp>
      </p:grpSp>
      <p:pic>
        <p:nvPicPr>
          <p:cNvPr id="193" name="Google Shape;193;g6e95955e26_0_91"/>
          <p:cNvPicPr preferRelativeResize="0"/>
          <p:nvPr/>
        </p:nvPicPr>
        <p:blipFill rotWithShape="1">
          <a:blip r:embed="rId6">
            <a:alphaModFix/>
          </a:blip>
          <a:srcRect l="26001" t="9999" r="27089" b="12905"/>
          <a:stretch/>
        </p:blipFill>
        <p:spPr>
          <a:xfrm>
            <a:off x="1605377" y="2100702"/>
            <a:ext cx="1373625" cy="22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6e95955e26_0_91" descr="Lapesca_Exemplo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1250" y="3903625"/>
            <a:ext cx="2173399" cy="21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581025" y="667333"/>
            <a:ext cx="11842800" cy="1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5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57225" y="3932800"/>
            <a:ext cx="11534775" cy="21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>
                <a:solidFill>
                  <a:schemeClr val="dk1"/>
                </a:solidFill>
              </a:rPr>
              <a:t>Como e quando ensinar o             Pensamento Computacional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2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a64cc8b2_0_39"/>
          <p:cNvSpPr txBox="1"/>
          <p:nvPr/>
        </p:nvSpPr>
        <p:spPr>
          <a:xfrm>
            <a:off x="716225" y="488089"/>
            <a:ext cx="9372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5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6ea64cc8b2_0_39"/>
          <p:cNvSpPr txBox="1"/>
          <p:nvPr/>
        </p:nvSpPr>
        <p:spPr>
          <a:xfrm>
            <a:off x="716225" y="1801875"/>
            <a:ext cx="840651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Capacidade de sistematizar, representar, analisar e resolver problemas</a:t>
            </a:r>
            <a:endParaRPr sz="2800" b="1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 sz="2800" b="1" dirty="0">
                <a:solidFill>
                  <a:schemeClr val="dk1"/>
                </a:solidFill>
              </a:rPr>
              <a:t>Baseado em 4 Pilares:</a:t>
            </a:r>
            <a:endParaRPr sz="2800" b="1" dirty="0">
              <a:solidFill>
                <a:schemeClr val="dk1"/>
              </a:solidFill>
            </a:endParaRPr>
          </a:p>
          <a:p>
            <a: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 b="1" dirty="0">
                <a:solidFill>
                  <a:schemeClr val="dk1"/>
                </a:solidFill>
              </a:rPr>
              <a:t>Decomposição</a:t>
            </a:r>
            <a:endParaRPr sz="2800" b="1" dirty="0">
              <a:solidFill>
                <a:schemeClr val="dk1"/>
              </a:solidFill>
            </a:endParaRPr>
          </a:p>
          <a:p>
            <a: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 b="1" dirty="0">
                <a:solidFill>
                  <a:schemeClr val="dk1"/>
                </a:solidFill>
              </a:rPr>
              <a:t>Reconhecimento de Padrão</a:t>
            </a:r>
            <a:endParaRPr sz="2800" b="1" dirty="0">
              <a:solidFill>
                <a:schemeClr val="dk1"/>
              </a:solidFill>
            </a:endParaRPr>
          </a:p>
          <a:p>
            <a: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 b="1" dirty="0">
                <a:solidFill>
                  <a:schemeClr val="dk1"/>
                </a:solidFill>
              </a:rPr>
              <a:t>Abstração</a:t>
            </a:r>
            <a:endParaRPr sz="2800" b="1" dirty="0">
              <a:solidFill>
                <a:schemeClr val="dk1"/>
              </a:solidFill>
            </a:endParaRPr>
          </a:p>
          <a:p>
            <a: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 b="1" dirty="0">
                <a:solidFill>
                  <a:schemeClr val="dk1"/>
                </a:solidFill>
              </a:rPr>
              <a:t>Algoritmos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dd93e312d_0_0"/>
          <p:cNvSpPr txBox="1"/>
          <p:nvPr/>
        </p:nvSpPr>
        <p:spPr>
          <a:xfrm>
            <a:off x="640023" y="1379500"/>
            <a:ext cx="8482711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pt-BR" sz="2600" b="1" dirty="0">
                <a:latin typeface="+mj-lt"/>
                <a:ea typeface="Lato"/>
                <a:cs typeface="Lato"/>
                <a:sym typeface="Lato"/>
              </a:rPr>
              <a:t>"Todas as pessoas deveriam aprender a programar computadores, porque isso ensina a pensar."  - Steve Jobs - fundador da Apple</a:t>
            </a:r>
            <a:endParaRPr sz="2600" b="1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</a:pPr>
            <a:r>
              <a:rPr lang="pt-BR" sz="2600" b="1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Habilidades do PC estão inseridas entre as dez habilidades do Profissional do Futuro </a:t>
            </a:r>
            <a:endParaRPr sz="2600" b="1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(independentemente da atividade profissional)</a:t>
            </a:r>
            <a:endParaRPr sz="2600" b="1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</a:pPr>
            <a:r>
              <a:rPr lang="pt-BR" sz="2600" b="1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É a nova alfabetização </a:t>
            </a:r>
            <a:r>
              <a:rPr lang="pt-BR" sz="2600" b="1" dirty="0">
                <a:solidFill>
                  <a:schemeClr val="dk1"/>
                </a:solidFill>
                <a:latin typeface="+mj-lt"/>
              </a:rPr>
              <a:t>(juntamente com a </a:t>
            </a:r>
            <a:endParaRPr sz="2600" b="1" dirty="0">
              <a:solidFill>
                <a:schemeClr val="dk1"/>
              </a:solidFill>
              <a:latin typeface="+mj-l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600" b="1" dirty="0">
                <a:solidFill>
                  <a:schemeClr val="dk1"/>
                </a:solidFill>
                <a:latin typeface="+mj-lt"/>
              </a:rPr>
              <a:t>leitura, a escrita e a aritmética)</a:t>
            </a:r>
            <a:endParaRPr sz="2600" b="1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pt-BR" sz="2600" b="1" dirty="0">
                <a:latin typeface="+mj-lt"/>
                <a:ea typeface="Lato"/>
                <a:cs typeface="Lato"/>
                <a:sym typeface="Lato"/>
              </a:rPr>
              <a:t>O Ensino do Pensamento Computacional             deve impactar a sociedade e o desenvolvimento </a:t>
            </a:r>
            <a:endParaRPr sz="2600" b="1" dirty="0">
              <a:latin typeface="+mj-lt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latin typeface="+mj-lt"/>
                <a:ea typeface="Lato"/>
                <a:cs typeface="Lato"/>
                <a:sym typeface="Lato"/>
              </a:rPr>
              <a:t>das pessoas</a:t>
            </a:r>
            <a:r>
              <a:rPr lang="pt-BR" sz="2600" b="1" dirty="0" smtClean="0">
                <a:latin typeface="+mj-lt"/>
                <a:ea typeface="Lato"/>
                <a:cs typeface="Lato"/>
                <a:sym typeface="Lato"/>
              </a:rPr>
              <a:t>!</a:t>
            </a:r>
            <a:endParaRPr sz="2600" b="1" dirty="0">
              <a:latin typeface="+mj-lt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None/>
            </a:pPr>
            <a:endParaRPr sz="2600" b="1" dirty="0"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g7dd93e312d_0_0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>
                <a:solidFill>
                  <a:schemeClr val="dk1"/>
                </a:solidFill>
              </a:rPr>
              <a:t>Por que </a:t>
            </a: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ensinar </a:t>
            </a:r>
            <a:r>
              <a:rPr lang="pt-BR" sz="5000" b="1">
                <a:solidFill>
                  <a:schemeClr val="dk1"/>
                </a:solidFill>
              </a:rPr>
              <a:t>PC?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e95955e26_0_35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ensinar o PC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6e95955e26_0_35"/>
          <p:cNvSpPr txBox="1"/>
          <p:nvPr/>
        </p:nvSpPr>
        <p:spPr>
          <a:xfrm>
            <a:off x="563824" y="1382701"/>
            <a:ext cx="8729031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resposta está em construção (sempre estará)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maioria dos elementos do pensamento computacional são processos e não conteúdos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Remonta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 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discussão antiga, mas sempre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atual, 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 formas de relacionar tecnologia e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educação </a:t>
            </a:r>
            <a:endParaRPr sz="2800" b="1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</a:endParaRPr>
          </a:p>
          <a:p>
            <a:pPr marL="914400" marR="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○"/>
            </a:pP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O computador pode ser usado na educação                  como máquina de ensinar ou como máquina             para ser</a:t>
            </a: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ensinada</a:t>
            </a:r>
            <a:endParaRPr sz="2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6e95955e26_0_35"/>
          <p:cNvSpPr/>
          <p:nvPr/>
        </p:nvSpPr>
        <p:spPr>
          <a:xfrm>
            <a:off x="1558625" y="5838375"/>
            <a:ext cx="6733200" cy="56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6e95955e26_0_35"/>
          <p:cNvSpPr txBox="1"/>
          <p:nvPr/>
        </p:nvSpPr>
        <p:spPr>
          <a:xfrm>
            <a:off x="1898867" y="5921475"/>
            <a:ext cx="62760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pt-BR" sz="2800" b="1" i="0" u="none" strike="noStrike" cap="none" dirty="0" err="1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Instrucionismo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 X </a:t>
            </a:r>
            <a:r>
              <a:rPr lang="pt-BR" sz="2800" b="1" i="0" u="none" strike="noStrike" cap="none" dirty="0" err="1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Construcionismo</a:t>
            </a:r>
            <a:endParaRPr sz="2800" b="1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e95955e26_0_43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Instrucionismo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6e95955e26_0_43"/>
          <p:cNvSpPr txBox="1"/>
          <p:nvPr/>
        </p:nvSpPr>
        <p:spPr>
          <a:xfrm>
            <a:off x="563825" y="1420875"/>
            <a:ext cx="55323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uso do computador como máquina de ensinar </a:t>
            </a:r>
            <a: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consiste </a:t>
            </a: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informatização dos métodos de ensino tradicionais (VALENTE, 2016)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Informações são implementadas no computador e passadas ao aluno na forma de um tutorial, exercício-e-prática ou jogo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computador é usado para informatizar os processos de ensino já existentes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g6e95955e26_0_43"/>
          <p:cNvGrpSpPr/>
          <p:nvPr/>
        </p:nvGrpSpPr>
        <p:grpSpPr>
          <a:xfrm>
            <a:off x="6520111" y="410200"/>
            <a:ext cx="4898614" cy="2910675"/>
            <a:chOff x="4109561" y="2115025"/>
            <a:chExt cx="4898614" cy="2910675"/>
          </a:xfrm>
        </p:grpSpPr>
        <p:pic>
          <p:nvPicPr>
            <p:cNvPr id="128" name="Google Shape;128;g6e95955e26_0_43"/>
            <p:cNvPicPr preferRelativeResize="0"/>
            <p:nvPr/>
          </p:nvPicPr>
          <p:blipFill rotWithShape="1">
            <a:blip r:embed="rId4">
              <a:alphaModFix/>
            </a:blip>
            <a:srcRect t="15188"/>
            <a:stretch/>
          </p:blipFill>
          <p:spPr>
            <a:xfrm>
              <a:off x="4109561" y="2115025"/>
              <a:ext cx="4898614" cy="2910675"/>
            </a:xfrm>
            <a:prstGeom prst="rect">
              <a:avLst/>
            </a:prstGeom>
            <a:noFill/>
            <a:ln>
              <a:noFill/>
            </a:ln>
            <a:effectLst>
              <a:outerShdw blurRad="614363" dist="9525" dir="6960000" algn="bl" rotWithShape="0">
                <a:srgbClr val="000000">
                  <a:alpha val="49411"/>
                </a:srgbClr>
              </a:outerShdw>
            </a:effectLst>
          </p:spPr>
        </p:pic>
        <p:sp>
          <p:nvSpPr>
            <p:cNvPr id="129" name="Google Shape;129;g6e95955e26_0_43"/>
            <p:cNvSpPr txBox="1"/>
            <p:nvPr/>
          </p:nvSpPr>
          <p:spPr>
            <a:xfrm>
              <a:off x="6977225" y="2224015"/>
              <a:ext cx="1610100" cy="1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informação</a:t>
              </a:r>
              <a:endParaRPr sz="14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3" name="SMARTInkShape-1"/>
          <p:cNvSpPr/>
          <p:nvPr>
            <p:custDataLst>
              <p:tags r:id="rId1"/>
            </p:custDataLst>
          </p:nvPr>
        </p:nvSpPr>
        <p:spPr>
          <a:xfrm>
            <a:off x="9601440" y="830176"/>
            <a:ext cx="1694941" cy="1655580"/>
          </a:xfrm>
          <a:custGeom>
            <a:avLst/>
            <a:gdLst/>
            <a:ahLst/>
            <a:cxnLst/>
            <a:rect l="0" t="0" r="0" b="0"/>
            <a:pathLst>
              <a:path w="1694941" h="1655580">
                <a:moveTo>
                  <a:pt x="37860" y="265199"/>
                </a:moveTo>
                <a:lnTo>
                  <a:pt x="37860" y="265199"/>
                </a:lnTo>
                <a:lnTo>
                  <a:pt x="74823" y="221690"/>
                </a:lnTo>
                <a:lnTo>
                  <a:pt x="110431" y="183986"/>
                </a:lnTo>
                <a:lnTo>
                  <a:pt x="151442" y="145087"/>
                </a:lnTo>
                <a:lnTo>
                  <a:pt x="195174" y="111651"/>
                </a:lnTo>
                <a:lnTo>
                  <a:pt x="232050" y="88940"/>
                </a:lnTo>
                <a:lnTo>
                  <a:pt x="274844" y="68806"/>
                </a:lnTo>
                <a:lnTo>
                  <a:pt x="321038" y="54491"/>
                </a:lnTo>
                <a:lnTo>
                  <a:pt x="355276" y="44198"/>
                </a:lnTo>
                <a:lnTo>
                  <a:pt x="391659" y="33626"/>
                </a:lnTo>
                <a:lnTo>
                  <a:pt x="428996" y="25400"/>
                </a:lnTo>
                <a:lnTo>
                  <a:pt x="463934" y="18216"/>
                </a:lnTo>
                <a:lnTo>
                  <a:pt x="498160" y="12554"/>
                </a:lnTo>
                <a:lnTo>
                  <a:pt x="534538" y="10037"/>
                </a:lnTo>
                <a:lnTo>
                  <a:pt x="571872" y="6097"/>
                </a:lnTo>
                <a:lnTo>
                  <a:pt x="608574" y="1876"/>
                </a:lnTo>
                <a:lnTo>
                  <a:pt x="642524" y="0"/>
                </a:lnTo>
                <a:lnTo>
                  <a:pt x="672745" y="1616"/>
                </a:lnTo>
                <a:lnTo>
                  <a:pt x="711942" y="4810"/>
                </a:lnTo>
                <a:lnTo>
                  <a:pt x="757123" y="9057"/>
                </a:lnTo>
                <a:lnTo>
                  <a:pt x="793594" y="12946"/>
                </a:lnTo>
                <a:lnTo>
                  <a:pt x="824257" y="16597"/>
                </a:lnTo>
                <a:lnTo>
                  <a:pt x="851050" y="20089"/>
                </a:lnTo>
                <a:lnTo>
                  <a:pt x="897753" y="26792"/>
                </a:lnTo>
                <a:lnTo>
                  <a:pt x="939676" y="34357"/>
                </a:lnTo>
                <a:lnTo>
                  <a:pt x="979475" y="44775"/>
                </a:lnTo>
                <a:lnTo>
                  <a:pt x="1018330" y="56460"/>
                </a:lnTo>
                <a:lnTo>
                  <a:pt x="1056767" y="68710"/>
                </a:lnTo>
                <a:lnTo>
                  <a:pt x="1095016" y="81209"/>
                </a:lnTo>
                <a:lnTo>
                  <a:pt x="1133182" y="96642"/>
                </a:lnTo>
                <a:lnTo>
                  <a:pt x="1170254" y="114085"/>
                </a:lnTo>
                <a:lnTo>
                  <a:pt x="1204368" y="132421"/>
                </a:lnTo>
                <a:lnTo>
                  <a:pt x="1237168" y="148331"/>
                </a:lnTo>
                <a:lnTo>
                  <a:pt x="1269386" y="164574"/>
                </a:lnTo>
                <a:lnTo>
                  <a:pt x="1301343" y="185905"/>
                </a:lnTo>
                <a:lnTo>
                  <a:pt x="1333187" y="206674"/>
                </a:lnTo>
                <a:lnTo>
                  <a:pt x="1364977" y="227546"/>
                </a:lnTo>
                <a:lnTo>
                  <a:pt x="1411567" y="263097"/>
                </a:lnTo>
                <a:lnTo>
                  <a:pt x="1452653" y="300442"/>
                </a:lnTo>
                <a:lnTo>
                  <a:pt x="1491638" y="338318"/>
                </a:lnTo>
                <a:lnTo>
                  <a:pt x="1528941" y="376352"/>
                </a:lnTo>
                <a:lnTo>
                  <a:pt x="1560573" y="415491"/>
                </a:lnTo>
                <a:lnTo>
                  <a:pt x="1588996" y="459072"/>
                </a:lnTo>
                <a:lnTo>
                  <a:pt x="1611293" y="500325"/>
                </a:lnTo>
                <a:lnTo>
                  <a:pt x="1631305" y="544534"/>
                </a:lnTo>
                <a:lnTo>
                  <a:pt x="1650641" y="587031"/>
                </a:lnTo>
                <a:lnTo>
                  <a:pt x="1663407" y="620960"/>
                </a:lnTo>
                <a:lnTo>
                  <a:pt x="1673315" y="654385"/>
                </a:lnTo>
                <a:lnTo>
                  <a:pt x="1681246" y="686879"/>
                </a:lnTo>
                <a:lnTo>
                  <a:pt x="1688297" y="718959"/>
                </a:lnTo>
                <a:lnTo>
                  <a:pt x="1692138" y="750856"/>
                </a:lnTo>
                <a:lnTo>
                  <a:pt x="1693845" y="782672"/>
                </a:lnTo>
                <a:lnTo>
                  <a:pt x="1694603" y="814451"/>
                </a:lnTo>
                <a:lnTo>
                  <a:pt x="1694940" y="849036"/>
                </a:lnTo>
                <a:lnTo>
                  <a:pt x="1694032" y="885574"/>
                </a:lnTo>
                <a:lnTo>
                  <a:pt x="1690100" y="922979"/>
                </a:lnTo>
                <a:lnTo>
                  <a:pt x="1684825" y="960771"/>
                </a:lnTo>
                <a:lnTo>
                  <a:pt x="1677895" y="997675"/>
                </a:lnTo>
                <a:lnTo>
                  <a:pt x="1667758" y="1031716"/>
                </a:lnTo>
                <a:lnTo>
                  <a:pt x="1656198" y="1064484"/>
                </a:lnTo>
                <a:lnTo>
                  <a:pt x="1644005" y="1096687"/>
                </a:lnTo>
                <a:lnTo>
                  <a:pt x="1631530" y="1128638"/>
                </a:lnTo>
                <a:lnTo>
                  <a:pt x="1616108" y="1160477"/>
                </a:lnTo>
                <a:lnTo>
                  <a:pt x="1598670" y="1192267"/>
                </a:lnTo>
                <a:lnTo>
                  <a:pt x="1580336" y="1224035"/>
                </a:lnTo>
                <a:lnTo>
                  <a:pt x="1558783" y="1255793"/>
                </a:lnTo>
                <a:lnTo>
                  <a:pt x="1535093" y="1287546"/>
                </a:lnTo>
                <a:lnTo>
                  <a:pt x="1497955" y="1334115"/>
                </a:lnTo>
                <a:lnTo>
                  <a:pt x="1459082" y="1376253"/>
                </a:lnTo>
                <a:lnTo>
                  <a:pt x="1414520" y="1419665"/>
                </a:lnTo>
                <a:lnTo>
                  <a:pt x="1367804" y="1454635"/>
                </a:lnTo>
                <a:lnTo>
                  <a:pt x="1320447" y="1490279"/>
                </a:lnTo>
                <a:lnTo>
                  <a:pt x="1272901" y="1521419"/>
                </a:lnTo>
                <a:lnTo>
                  <a:pt x="1241170" y="1541069"/>
                </a:lnTo>
                <a:lnTo>
                  <a:pt x="1206606" y="1557564"/>
                </a:lnTo>
                <a:lnTo>
                  <a:pt x="1171137" y="1571950"/>
                </a:lnTo>
                <a:lnTo>
                  <a:pt x="1137732" y="1585399"/>
                </a:lnTo>
                <a:lnTo>
                  <a:pt x="1102425" y="1598433"/>
                </a:lnTo>
                <a:lnTo>
                  <a:pt x="1065567" y="1611280"/>
                </a:lnTo>
                <a:lnTo>
                  <a:pt x="1028018" y="1624047"/>
                </a:lnTo>
                <a:lnTo>
                  <a:pt x="990163" y="1633953"/>
                </a:lnTo>
                <a:lnTo>
                  <a:pt x="952173" y="1641884"/>
                </a:lnTo>
                <a:lnTo>
                  <a:pt x="914121" y="1648937"/>
                </a:lnTo>
                <a:lnTo>
                  <a:pt x="878864" y="1652777"/>
                </a:lnTo>
                <a:lnTo>
                  <a:pt x="845557" y="1654484"/>
                </a:lnTo>
                <a:lnTo>
                  <a:pt x="813113" y="1655242"/>
                </a:lnTo>
                <a:lnTo>
                  <a:pt x="778235" y="1655579"/>
                </a:lnTo>
                <a:lnTo>
                  <a:pt x="741564" y="1654671"/>
                </a:lnTo>
                <a:lnTo>
                  <a:pt x="704102" y="1650739"/>
                </a:lnTo>
                <a:lnTo>
                  <a:pt x="669107" y="1645464"/>
                </a:lnTo>
                <a:lnTo>
                  <a:pt x="634855" y="1638533"/>
                </a:lnTo>
                <a:lnTo>
                  <a:pt x="598466" y="1628398"/>
                </a:lnTo>
                <a:lnTo>
                  <a:pt x="561127" y="1616837"/>
                </a:lnTo>
                <a:lnTo>
                  <a:pt x="524423" y="1604644"/>
                </a:lnTo>
                <a:lnTo>
                  <a:pt x="490471" y="1592169"/>
                </a:lnTo>
                <a:lnTo>
                  <a:pt x="457743" y="1576746"/>
                </a:lnTo>
                <a:lnTo>
                  <a:pt x="418897" y="1556145"/>
                </a:lnTo>
                <a:lnTo>
                  <a:pt x="376895" y="1522284"/>
                </a:lnTo>
                <a:lnTo>
                  <a:pt x="346434" y="1496955"/>
                </a:lnTo>
                <a:lnTo>
                  <a:pt x="301298" y="1457524"/>
                </a:lnTo>
                <a:lnTo>
                  <a:pt x="267127" y="1425888"/>
                </a:lnTo>
                <a:lnTo>
                  <a:pt x="237828" y="1397716"/>
                </a:lnTo>
                <a:lnTo>
                  <a:pt x="217739" y="1373694"/>
                </a:lnTo>
                <a:lnTo>
                  <a:pt x="193762" y="1342862"/>
                </a:lnTo>
                <a:lnTo>
                  <a:pt x="167195" y="1307491"/>
                </a:lnTo>
                <a:lnTo>
                  <a:pt x="146308" y="1278619"/>
                </a:lnTo>
                <a:lnTo>
                  <a:pt x="114634" y="1232427"/>
                </a:lnTo>
                <a:lnTo>
                  <a:pt x="92795" y="1194259"/>
                </a:lnTo>
                <a:lnTo>
                  <a:pt x="74976" y="1158598"/>
                </a:lnTo>
                <a:lnTo>
                  <a:pt x="56472" y="1121582"/>
                </a:lnTo>
                <a:lnTo>
                  <a:pt x="40489" y="1086786"/>
                </a:lnTo>
                <a:lnTo>
                  <a:pt x="25234" y="1040268"/>
                </a:lnTo>
                <a:lnTo>
                  <a:pt x="17891" y="996852"/>
                </a:lnTo>
                <a:lnTo>
                  <a:pt x="9013" y="950474"/>
                </a:lnTo>
                <a:lnTo>
                  <a:pt x="2502" y="903219"/>
                </a:lnTo>
                <a:lnTo>
                  <a:pt x="979" y="870497"/>
                </a:lnTo>
                <a:lnTo>
                  <a:pt x="302" y="834787"/>
                </a:lnTo>
                <a:lnTo>
                  <a:pt x="0" y="797749"/>
                </a:lnTo>
                <a:lnTo>
                  <a:pt x="925" y="761180"/>
                </a:lnTo>
                <a:lnTo>
                  <a:pt x="4864" y="727287"/>
                </a:lnTo>
                <a:lnTo>
                  <a:pt x="10143" y="691763"/>
                </a:lnTo>
                <a:lnTo>
                  <a:pt x="16016" y="655866"/>
                </a:lnTo>
                <a:lnTo>
                  <a:pt x="22155" y="622273"/>
                </a:lnTo>
                <a:lnTo>
                  <a:pt x="28411" y="589704"/>
                </a:lnTo>
                <a:lnTo>
                  <a:pt x="35777" y="556532"/>
                </a:lnTo>
                <a:lnTo>
                  <a:pt x="46106" y="520622"/>
                </a:lnTo>
                <a:lnTo>
                  <a:pt x="60575" y="486317"/>
                </a:lnTo>
                <a:lnTo>
                  <a:pt x="76531" y="452374"/>
                </a:lnTo>
                <a:lnTo>
                  <a:pt x="90678" y="416121"/>
                </a:lnTo>
                <a:lnTo>
                  <a:pt x="106843" y="381664"/>
                </a:lnTo>
                <a:lnTo>
                  <a:pt x="124611" y="348711"/>
                </a:lnTo>
                <a:lnTo>
                  <a:pt x="152465" y="301468"/>
                </a:lnTo>
                <a:lnTo>
                  <a:pt x="180825" y="260188"/>
                </a:lnTo>
                <a:lnTo>
                  <a:pt x="216031" y="213958"/>
                </a:lnTo>
                <a:lnTo>
                  <a:pt x="251273" y="170531"/>
                </a:lnTo>
                <a:lnTo>
                  <a:pt x="297295" y="129004"/>
                </a:lnTo>
                <a:lnTo>
                  <a:pt x="318048" y="110780"/>
                </a:lnTo>
                <a:lnTo>
                  <a:pt x="362232" y="91144"/>
                </a:lnTo>
                <a:lnTo>
                  <a:pt x="400971" y="77987"/>
                </a:lnTo>
                <a:lnTo>
                  <a:pt x="437079" y="68382"/>
                </a:lnTo>
                <a:lnTo>
                  <a:pt x="479761" y="59892"/>
                </a:lnTo>
                <a:lnTo>
                  <a:pt x="518632" y="56906"/>
                </a:lnTo>
                <a:lnTo>
                  <a:pt x="553903" y="57080"/>
                </a:lnTo>
                <a:lnTo>
                  <a:pt x="597868" y="62305"/>
                </a:lnTo>
                <a:lnTo>
                  <a:pt x="628410" y="651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e95955e26_0_52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Construcionismo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6e95955e26_0_52"/>
          <p:cNvSpPr txBox="1"/>
          <p:nvPr/>
        </p:nvSpPr>
        <p:spPr>
          <a:xfrm>
            <a:off x="640025" y="1497075"/>
            <a:ext cx="66396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Estudante é protagonista da aprendizagem e constrói algo do seu interesse usando o computador (computador com máquina para ser ensinada)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6e95955e26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250" y="385300"/>
            <a:ext cx="4150300" cy="2905975"/>
          </a:xfrm>
          <a:prstGeom prst="rect">
            <a:avLst/>
          </a:prstGeom>
          <a:noFill/>
          <a:ln>
            <a:noFill/>
          </a:ln>
          <a:effectLst>
            <a:outerShdw blurRad="428625" dist="47625" dir="5460000" algn="bl" rotWithShape="0">
              <a:srgbClr val="000000">
                <a:alpha val="49411"/>
              </a:srgbClr>
            </a:outerShdw>
          </a:effectLst>
        </p:spPr>
      </p:pic>
      <p:sp>
        <p:nvSpPr>
          <p:cNvPr id="138" name="Google Shape;138;g6e95955e26_0_52"/>
          <p:cNvSpPr txBox="1"/>
          <p:nvPr/>
        </p:nvSpPr>
        <p:spPr>
          <a:xfrm>
            <a:off x="648975" y="3446975"/>
            <a:ext cx="83082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computador requer certas ações que </a:t>
            </a:r>
            <a: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bem </a:t>
            </a: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efetivas no processo de </a:t>
            </a:r>
            <a:r>
              <a:rPr lang="pt-BR" sz="2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</a:t>
            </a:r>
            <a: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pt-BR" sz="2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ção</a:t>
            </a:r>
            <a: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conhecimento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Deriva das ideias de Seymour </a:t>
            </a:r>
            <a:r>
              <a:rPr lang="pt-B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Papert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Linguagem Logo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ea64cc8b2_0_135"/>
          <p:cNvSpPr txBox="1"/>
          <p:nvPr/>
        </p:nvSpPr>
        <p:spPr>
          <a:xfrm>
            <a:off x="729074" y="1419297"/>
            <a:ext cx="8181010" cy="492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pt-BR" sz="2800" b="1" dirty="0">
                <a:latin typeface="+mj-lt"/>
                <a:ea typeface="Lato"/>
                <a:cs typeface="Lato"/>
                <a:sym typeface="Lato"/>
              </a:rPr>
              <a:t>Diversos países já praticam o ensino do pensamento computacional para </a:t>
            </a:r>
            <a:r>
              <a:rPr lang="pt-BR" sz="2800" b="1" dirty="0">
                <a:solidFill>
                  <a:srgbClr val="C00000"/>
                </a:solidFill>
                <a:latin typeface="+mj-lt"/>
                <a:ea typeface="Lato"/>
                <a:cs typeface="Lato"/>
                <a:sym typeface="Lato"/>
              </a:rPr>
              <a:t>crianças</a:t>
            </a:r>
            <a:r>
              <a:rPr lang="pt-BR" sz="2800" b="1" dirty="0">
                <a:solidFill>
                  <a:srgbClr val="FF0000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pt-BR" sz="2800" b="1" dirty="0">
                <a:latin typeface="+mj-lt"/>
                <a:ea typeface="Lato"/>
                <a:cs typeface="Lato"/>
                <a:sym typeface="Lato"/>
              </a:rPr>
              <a:t>e </a:t>
            </a:r>
            <a:r>
              <a:rPr lang="pt-BR" sz="2800" b="1" dirty="0">
                <a:solidFill>
                  <a:srgbClr val="C00000"/>
                </a:solidFill>
                <a:latin typeface="+mj-lt"/>
                <a:ea typeface="Lato"/>
                <a:cs typeface="Lato"/>
                <a:sym typeface="Lato"/>
              </a:rPr>
              <a:t>adolescentes</a:t>
            </a:r>
            <a:endParaRPr sz="2800" b="1" dirty="0">
              <a:solidFill>
                <a:srgbClr val="C00000"/>
              </a:solidFill>
              <a:latin typeface="+mj-lt"/>
              <a:ea typeface="Lato"/>
              <a:cs typeface="Lato"/>
              <a:sym typeface="Lato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○"/>
            </a:pPr>
            <a:r>
              <a:rPr lang="pt-BR" sz="2800" b="1" dirty="0">
                <a:latin typeface="+mj-lt"/>
                <a:ea typeface="Lato"/>
                <a:cs typeface="Lato"/>
                <a:sym typeface="Lato"/>
              </a:rPr>
              <a:t>Japão, Finlândia, Inglaterra, Estados Unidos e Espanha, entre </a:t>
            </a:r>
            <a:r>
              <a:rPr lang="pt-BR" sz="2800" b="1" dirty="0" smtClean="0">
                <a:latin typeface="+mj-lt"/>
                <a:ea typeface="Lato"/>
                <a:cs typeface="Lato"/>
                <a:sym typeface="Lato"/>
              </a:rPr>
              <a:t>outros</a:t>
            </a:r>
            <a:r>
              <a:rPr lang="pt-BR" sz="2800" b="1" dirty="0">
                <a:latin typeface="+mj-lt"/>
                <a:ea typeface="Lato"/>
                <a:cs typeface="Lato"/>
                <a:sym typeface="Lato"/>
              </a:rPr>
              <a:t>.</a:t>
            </a:r>
            <a:endParaRPr sz="2800" b="1" dirty="0">
              <a:latin typeface="+mj-lt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pt-BR" sz="2800" b="1" dirty="0">
                <a:latin typeface="+mj-lt"/>
                <a:ea typeface="Lato"/>
                <a:cs typeface="Lato"/>
                <a:sym typeface="Lato"/>
              </a:rPr>
              <a:t>Inserção do Pensamento Computacional na </a:t>
            </a:r>
            <a:endParaRPr sz="2800" b="1" dirty="0">
              <a:latin typeface="+mj-lt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+mj-lt"/>
                <a:ea typeface="Lato"/>
                <a:cs typeface="Lato"/>
                <a:sym typeface="Lato"/>
              </a:rPr>
              <a:t>Educação Básica</a:t>
            </a:r>
            <a:endParaRPr sz="2800" b="1" dirty="0">
              <a:latin typeface="+mj-lt"/>
              <a:ea typeface="Lato"/>
              <a:cs typeface="Lato"/>
              <a:sym typeface="Lato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"/>
              <a:buChar char="○"/>
            </a:pPr>
            <a:r>
              <a:rPr lang="pt-BR" sz="2400" b="1" dirty="0">
                <a:latin typeface="+mj-lt"/>
                <a:ea typeface="Lato"/>
                <a:cs typeface="Lato"/>
                <a:sym typeface="Lato"/>
              </a:rPr>
              <a:t>Alunos com aptidão para programação  terão                     descoberto em um estágio inicial</a:t>
            </a:r>
            <a:endParaRPr sz="2400" b="1" dirty="0">
              <a:latin typeface="+mj-lt"/>
              <a:ea typeface="Lato"/>
              <a:cs typeface="Lato"/>
              <a:sym typeface="Lato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"/>
              <a:buChar char="○"/>
            </a:pPr>
            <a:r>
              <a:rPr lang="pt-BR" sz="2400" b="1" dirty="0">
                <a:latin typeface="+mj-lt"/>
                <a:ea typeface="Lato"/>
                <a:cs typeface="Lato"/>
                <a:sym typeface="Lato"/>
              </a:rPr>
              <a:t>Os menos </a:t>
            </a:r>
            <a:r>
              <a:rPr lang="pt-BR" sz="2400" b="1" dirty="0" smtClean="0">
                <a:latin typeface="+mj-lt"/>
                <a:ea typeface="Lato"/>
                <a:cs typeface="Lato"/>
                <a:sym typeface="Lato"/>
              </a:rPr>
              <a:t>talentosos terão </a:t>
            </a:r>
            <a:r>
              <a:rPr lang="pt-BR" sz="2400" b="1" dirty="0">
                <a:latin typeface="+mj-lt"/>
                <a:ea typeface="Lato"/>
                <a:cs typeface="Lato"/>
                <a:sym typeface="Lato"/>
              </a:rPr>
              <a:t>compreensão </a:t>
            </a:r>
            <a:r>
              <a:rPr lang="pt-BR" sz="2400" b="1" dirty="0" smtClean="0">
                <a:latin typeface="+mj-lt"/>
                <a:ea typeface="Lato"/>
                <a:cs typeface="Lato"/>
                <a:sym typeface="Lato"/>
              </a:rPr>
              <a:t>do mundo </a:t>
            </a:r>
            <a:r>
              <a:rPr lang="pt-BR" sz="2400" b="1" dirty="0">
                <a:latin typeface="+mj-lt"/>
                <a:ea typeface="Lato"/>
                <a:cs typeface="Lato"/>
                <a:sym typeface="Lato"/>
              </a:rPr>
              <a:t>digital em que </a:t>
            </a:r>
            <a:r>
              <a:rPr lang="pt-BR" sz="2400" b="1" dirty="0" smtClean="0">
                <a:latin typeface="+mj-lt"/>
                <a:ea typeface="Lato"/>
                <a:cs typeface="Lato"/>
                <a:sym typeface="Lato"/>
              </a:rPr>
              <a:t>vivem</a:t>
            </a:r>
            <a:endParaRPr sz="2400" b="1" dirty="0"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g6ea64cc8b2_0_135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>
                <a:solidFill>
                  <a:schemeClr val="dk1"/>
                </a:solidFill>
              </a:rPr>
              <a:t>Quando </a:t>
            </a: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ensinar </a:t>
            </a:r>
            <a:r>
              <a:rPr lang="pt-BR" sz="5000" b="1">
                <a:solidFill>
                  <a:schemeClr val="dk1"/>
                </a:solidFill>
              </a:rPr>
              <a:t>PC?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e95955e26_0_60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6e95955e26_0_60"/>
          <p:cNvSpPr txBox="1"/>
          <p:nvPr/>
        </p:nvSpPr>
        <p:spPr>
          <a:xfrm>
            <a:off x="825425" y="1379500"/>
            <a:ext cx="8129201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Livro Computação </a:t>
            </a:r>
            <a:r>
              <a:rPr lang="pt-BR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Desplugada</a:t>
            </a: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(BELL et al, 2011</a:t>
            </a:r>
            <a: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Estruturado: “Representando as Informações”, “Algoritmos” e “Representando Procedimentos”.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6e95955e26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150" y="3061197"/>
            <a:ext cx="8050476" cy="3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e95955e26_0_67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6e95955e26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7791" y="405442"/>
            <a:ext cx="1717234" cy="15137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161" name="Google Shape;161;g6e95955e26_0_67"/>
          <p:cNvSpPr txBox="1"/>
          <p:nvPr/>
        </p:nvSpPr>
        <p:spPr>
          <a:xfrm>
            <a:off x="631249" y="1509432"/>
            <a:ext cx="8385159" cy="426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CODE.ORG é uma organização sem fins lucrativos cujo objetivo é divulgar e ensinar programação a pessoas de todas as idades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Recursos para que professores e gestores -  campanha de ampliar o ensino de computação nas </a:t>
            </a:r>
            <a:r>
              <a:rPr lang="pt-BR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escolas</a:t>
            </a:r>
            <a:br>
              <a:rPr lang="pt-BR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HORA DO CÓDIGO - movimento global que busca mostrar a crianças, jovens, </a:t>
            </a:r>
            <a:r>
              <a:rPr lang="pt-BR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adultos que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programar pode estar ao alcance de todos</a:t>
            </a:r>
            <a:r>
              <a:rPr lang="pt-BR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br>
              <a:rPr lang="pt-BR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pt-BR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 é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apoiado pelo </a:t>
            </a:r>
            <a:r>
              <a:rPr lang="pt-BR" sz="26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Programaê</a:t>
            </a:r>
            <a:r>
              <a:rPr lang="pt-BR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g6e95955e26_0_67"/>
          <p:cNvGrpSpPr/>
          <p:nvPr/>
        </p:nvGrpSpPr>
        <p:grpSpPr>
          <a:xfrm>
            <a:off x="9640162" y="1809468"/>
            <a:ext cx="1892596" cy="1577373"/>
            <a:chOff x="7426800" y="198125"/>
            <a:chExt cx="1610100" cy="1593300"/>
          </a:xfrm>
        </p:grpSpPr>
        <p:sp>
          <p:nvSpPr>
            <p:cNvPr id="163" name="Google Shape;163;g6e95955e26_0_67"/>
            <p:cNvSpPr/>
            <p:nvPr/>
          </p:nvSpPr>
          <p:spPr>
            <a:xfrm>
              <a:off x="7426800" y="198125"/>
              <a:ext cx="1610100" cy="15933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g6e95955e26_0_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94793" y="308972"/>
              <a:ext cx="1371294" cy="10710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411"/>
                </a:srgbClr>
              </a:outerShdw>
            </a:effectLst>
          </p:spPr>
        </p:pic>
      </p:grp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488</Words>
  <Application>Microsoft Office PowerPoint</Application>
  <PresentationFormat>Widescreen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Calibri</vt:lpstr>
      <vt:lpstr>Arial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Leal</dc:creator>
  <cp:lastModifiedBy>Admin</cp:lastModifiedBy>
  <cp:revision>7</cp:revision>
  <dcterms:created xsi:type="dcterms:W3CDTF">2017-12-04T02:39:27Z</dcterms:created>
  <dcterms:modified xsi:type="dcterms:W3CDTF">2020-02-06T17:06:49Z</dcterms:modified>
</cp:coreProperties>
</file>